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06" r:id="rId1"/>
    <p:sldMasterId id="2147483708" r:id="rId2"/>
  </p:sldMasterIdLst>
  <p:notesMasterIdLst>
    <p:notesMasterId r:id="rId18"/>
  </p:notesMasterIdLst>
  <p:sldIdLst>
    <p:sldId id="257" r:id="rId3"/>
    <p:sldId id="280" r:id="rId4"/>
    <p:sldId id="279" r:id="rId5"/>
    <p:sldId id="282" r:id="rId6"/>
    <p:sldId id="265" r:id="rId7"/>
    <p:sldId id="287" r:id="rId8"/>
    <p:sldId id="289" r:id="rId9"/>
    <p:sldId id="290" r:id="rId10"/>
    <p:sldId id="291" r:id="rId11"/>
    <p:sldId id="292" r:id="rId12"/>
    <p:sldId id="296" r:id="rId13"/>
    <p:sldId id="294" r:id="rId14"/>
    <p:sldId id="295" r:id="rId15"/>
    <p:sldId id="297" r:id="rId16"/>
    <p:sldId id="278" r:id="rId17"/>
  </p:sldIdLst>
  <p:sldSz cx="9144000" cy="5143500" type="screen16x9"/>
  <p:notesSz cx="6858000" cy="9144000"/>
  <p:embeddedFontLst>
    <p:embeddedFont>
      <p:font typeface="Work Sans Medium" panose="020B0604020202020204" charset="0"/>
      <p:regular r:id="rId19"/>
      <p:bold r:id="rId20"/>
      <p:italic r:id="rId21"/>
      <p:boldItalic r:id="rId22"/>
    </p:embeddedFont>
    <p:embeddedFont>
      <p:font typeface="Work Sans ExtraBold" panose="020B0604020202020204" charset="0"/>
      <p:bold r:id="rId23"/>
      <p:boldItalic r:id="rId24"/>
    </p:embeddedFont>
    <p:embeddedFont>
      <p:font typeface="Inter Medium" panose="020B0604020202020204" charset="0"/>
      <p:regular r:id="rId25"/>
      <p:bold r:id="rId26"/>
      <p:italic r:id="rId27"/>
      <p:boldItalic r:id="rId28"/>
    </p:embeddedFont>
    <p:embeddedFont>
      <p:font typeface="Work Sans SemiBold" panose="020B0604020202020204" charset="0"/>
      <p:regular r:id="rId29"/>
      <p:bold r:id="rId30"/>
      <p:italic r:id="rId31"/>
      <p:boldItalic r:id="rId32"/>
    </p:embeddedFont>
    <p:embeddedFont>
      <p:font typeface="Inter" panose="020B0604020202020204" charset="0"/>
      <p:regular r:id="rId33"/>
      <p:bold r:id="rId34"/>
      <p:italic r:id="rId35"/>
      <p:boldItalic r:id="rId36"/>
    </p:embeddedFont>
    <p:embeddedFont>
      <p:font typeface="Work Sans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4D23"/>
    <a:srgbClr val="F06634"/>
    <a:srgbClr val="F36733"/>
    <a:srgbClr val="FFAB40"/>
    <a:srgbClr val="F795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EFE6FB-8A3F-46BC-BDB9-7513ABD45B60}">
  <a:tblStyle styleId="{BDEFE6FB-8A3F-46BC-BDB9-7513ABD45B6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16" autoAdjust="0"/>
    <p:restoredTop sz="90049" autoAdjust="0"/>
  </p:normalViewPr>
  <p:slideViewPr>
    <p:cSldViewPr snapToGrid="0">
      <p:cViewPr>
        <p:scale>
          <a:sx n="75" d="100"/>
          <a:sy n="75" d="100"/>
        </p:scale>
        <p:origin x="1728" y="547"/>
      </p:cViewPr>
      <p:guideLst>
        <p:guide orient="horz" pos="162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6.svg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8.sv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5650EAEE-7AA2-0D72-EFD1-22C917E44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86faf1b08b_0_93:notes">
            <a:extLst>
              <a:ext uri="{FF2B5EF4-FFF2-40B4-BE49-F238E27FC236}">
                <a16:creationId xmlns:a16="http://schemas.microsoft.com/office/drawing/2014/main" id="{303649E4-676A-4690-2A05-0B46FCA7FA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286faf1b08b_0_93:notes">
            <a:extLst>
              <a:ext uri="{FF2B5EF4-FFF2-40B4-BE49-F238E27FC236}">
                <a16:creationId xmlns:a16="http://schemas.microsoft.com/office/drawing/2014/main" id="{2840DC4D-1D85-5B74-38C8-1B027B4706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68566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6021E499-26DD-7D21-05CE-302491253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6faf1b08b_0_46:notes">
            <a:extLst>
              <a:ext uri="{FF2B5EF4-FFF2-40B4-BE49-F238E27FC236}">
                <a16:creationId xmlns:a16="http://schemas.microsoft.com/office/drawing/2014/main" id="{71E09ABB-FB83-AD4D-ED7B-B54280BC59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286faf1b08b_0_46:notes">
            <a:extLst>
              <a:ext uri="{FF2B5EF4-FFF2-40B4-BE49-F238E27FC236}">
                <a16:creationId xmlns:a16="http://schemas.microsoft.com/office/drawing/2014/main" id="{ADA370D5-DF25-F160-2989-A6DCA2C927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609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>
          <a:extLst>
            <a:ext uri="{FF2B5EF4-FFF2-40B4-BE49-F238E27FC236}">
              <a16:creationId xmlns:a16="http://schemas.microsoft.com/office/drawing/2014/main" id="{A5207141-4E7A-D8C7-1E9B-4C5D85688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>
            <a:extLst>
              <a:ext uri="{FF2B5EF4-FFF2-40B4-BE49-F238E27FC236}">
                <a16:creationId xmlns:a16="http://schemas.microsoft.com/office/drawing/2014/main" id="{53FEFC98-DAC5-9E62-0B4E-B01AF88CC9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>
            <a:extLst>
              <a:ext uri="{FF2B5EF4-FFF2-40B4-BE49-F238E27FC236}">
                <a16:creationId xmlns:a16="http://schemas.microsoft.com/office/drawing/2014/main" id="{F4E993B0-CA61-8182-AD82-FAA1793074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6726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>
          <a:extLst>
            <a:ext uri="{FF2B5EF4-FFF2-40B4-BE49-F238E27FC236}">
              <a16:creationId xmlns:a16="http://schemas.microsoft.com/office/drawing/2014/main" id="{B8B9B8B1-64E5-42FF-7653-D50992E28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>
            <a:extLst>
              <a:ext uri="{FF2B5EF4-FFF2-40B4-BE49-F238E27FC236}">
                <a16:creationId xmlns:a16="http://schemas.microsoft.com/office/drawing/2014/main" id="{3278D222-93C4-FBE4-6B17-AF0551266D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>
            <a:extLst>
              <a:ext uri="{FF2B5EF4-FFF2-40B4-BE49-F238E27FC236}">
                <a16:creationId xmlns:a16="http://schemas.microsoft.com/office/drawing/2014/main" id="{3DA5DD8D-7F60-0BED-71E4-F48623305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49513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>
          <a:extLst>
            <a:ext uri="{FF2B5EF4-FFF2-40B4-BE49-F238E27FC236}">
              <a16:creationId xmlns:a16="http://schemas.microsoft.com/office/drawing/2014/main" id="{2A58C42B-A10D-A812-F1ED-3B8FFA1A3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86faf1b08b_0_123:notes">
            <a:extLst>
              <a:ext uri="{FF2B5EF4-FFF2-40B4-BE49-F238E27FC236}">
                <a16:creationId xmlns:a16="http://schemas.microsoft.com/office/drawing/2014/main" id="{8FA91E76-1D02-3BE0-8D5C-E6AE0A5CE7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3" name="Google Shape;463;g286faf1b08b_0_123:notes">
            <a:extLst>
              <a:ext uri="{FF2B5EF4-FFF2-40B4-BE49-F238E27FC236}">
                <a16:creationId xmlns:a16="http://schemas.microsoft.com/office/drawing/2014/main" id="{2F605DD6-E8A5-4E87-F634-BB5304F4DC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36103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4ae6fa50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1" name="Google Shape;471;g24ae6fa50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4BC03248-2EC9-1F05-1A6A-756CD234A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6faf1b08b_0_46:notes">
            <a:extLst>
              <a:ext uri="{FF2B5EF4-FFF2-40B4-BE49-F238E27FC236}">
                <a16:creationId xmlns:a16="http://schemas.microsoft.com/office/drawing/2014/main" id="{1109C54D-D2BD-A107-F19D-A3F91AEE3C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286faf1b08b_0_46:notes">
            <a:extLst>
              <a:ext uri="{FF2B5EF4-FFF2-40B4-BE49-F238E27FC236}">
                <a16:creationId xmlns:a16="http://schemas.microsoft.com/office/drawing/2014/main" id="{53803AFE-0F0C-3856-ABDE-9D9B431CF1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625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>
          <a:extLst>
            <a:ext uri="{FF2B5EF4-FFF2-40B4-BE49-F238E27FC236}">
              <a16:creationId xmlns:a16="http://schemas.microsoft.com/office/drawing/2014/main" id="{DB855BA5-ED91-BD61-35B0-1974127AF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86faf1b08b_0_86:notes">
            <a:extLst>
              <a:ext uri="{FF2B5EF4-FFF2-40B4-BE49-F238E27FC236}">
                <a16:creationId xmlns:a16="http://schemas.microsoft.com/office/drawing/2014/main" id="{69BA9521-E042-D8A8-8FA7-AC342C58AB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0" name="Google Shape;430;g286faf1b08b_0_86:notes">
            <a:extLst>
              <a:ext uri="{FF2B5EF4-FFF2-40B4-BE49-F238E27FC236}">
                <a16:creationId xmlns:a16="http://schemas.microsoft.com/office/drawing/2014/main" id="{D468AB46-D7A7-4075-EAB2-9C346880F1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196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>
          <a:extLst>
            <a:ext uri="{FF2B5EF4-FFF2-40B4-BE49-F238E27FC236}">
              <a16:creationId xmlns:a16="http://schemas.microsoft.com/office/drawing/2014/main" id="{FB443DAF-837D-8612-BF09-AE376A81A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86faf1b08b_0_29:notes">
            <a:extLst>
              <a:ext uri="{FF2B5EF4-FFF2-40B4-BE49-F238E27FC236}">
                <a16:creationId xmlns:a16="http://schemas.microsoft.com/office/drawing/2014/main" id="{06AFD7AE-F479-7669-CDF3-A822B4F577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g286faf1b08b_0_29:notes">
            <a:extLst>
              <a:ext uri="{FF2B5EF4-FFF2-40B4-BE49-F238E27FC236}">
                <a16:creationId xmlns:a16="http://schemas.microsoft.com/office/drawing/2014/main" id="{A2A65A2C-6CE9-ABD1-E1CE-BA90801758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86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052F2C6F-D5AD-CA8A-E2EA-E601A9AC0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86faf1b08b_0_93:notes">
            <a:extLst>
              <a:ext uri="{FF2B5EF4-FFF2-40B4-BE49-F238E27FC236}">
                <a16:creationId xmlns:a16="http://schemas.microsoft.com/office/drawing/2014/main" id="{495E1F3E-EF59-1EA9-48E5-9328015832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286faf1b08b_0_93:notes">
            <a:extLst>
              <a:ext uri="{FF2B5EF4-FFF2-40B4-BE49-F238E27FC236}">
                <a16:creationId xmlns:a16="http://schemas.microsoft.com/office/drawing/2014/main" id="{E016C012-ACFE-75F6-1606-F2EAD63FB5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9959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FCD3F044-6B36-37D4-DB4B-3B8F6CC6E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6faf1b08b_0_46:notes">
            <a:extLst>
              <a:ext uri="{FF2B5EF4-FFF2-40B4-BE49-F238E27FC236}">
                <a16:creationId xmlns:a16="http://schemas.microsoft.com/office/drawing/2014/main" id="{A783A2A6-6297-4FC6-D5AE-0810A4BA02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286faf1b08b_0_46:notes">
            <a:extLst>
              <a:ext uri="{FF2B5EF4-FFF2-40B4-BE49-F238E27FC236}">
                <a16:creationId xmlns:a16="http://schemas.microsoft.com/office/drawing/2014/main" id="{3DE2F60A-2DEE-170E-695C-5C84E25393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0560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51301571-214E-F8F5-08D6-496A034C6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6faf1b08b_0_46:notes">
            <a:extLst>
              <a:ext uri="{FF2B5EF4-FFF2-40B4-BE49-F238E27FC236}">
                <a16:creationId xmlns:a16="http://schemas.microsoft.com/office/drawing/2014/main" id="{D7845552-4395-8351-E27F-8080DC1911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286faf1b08b_0_46:notes">
            <a:extLst>
              <a:ext uri="{FF2B5EF4-FFF2-40B4-BE49-F238E27FC236}">
                <a16:creationId xmlns:a16="http://schemas.microsoft.com/office/drawing/2014/main" id="{15B904FC-350B-CA35-3DC0-D8A20FA51A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4068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C5EAAADE-66F7-6FED-064D-2E1132DA9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86faf1b08b_0_93:notes">
            <a:extLst>
              <a:ext uri="{FF2B5EF4-FFF2-40B4-BE49-F238E27FC236}">
                <a16:creationId xmlns:a16="http://schemas.microsoft.com/office/drawing/2014/main" id="{6A3E74AF-0167-F298-E6F5-8391D8F777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286faf1b08b_0_93:notes">
            <a:extLst>
              <a:ext uri="{FF2B5EF4-FFF2-40B4-BE49-F238E27FC236}">
                <a16:creationId xmlns:a16="http://schemas.microsoft.com/office/drawing/2014/main" id="{F900D969-DAEE-0E29-0975-1F8D05794F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92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9" name="Google Shape;69;p17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2" name="Google Shape;72;p18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75" name="Google Shape;75;p19"/>
          <p:cNvPicPr preferRelativeResize="0"/>
          <p:nvPr/>
        </p:nvPicPr>
        <p:blipFill rotWithShape="1">
          <a:blip r:embed="rId2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3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206026" cy="51784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">
  <p:cSld name="SECTION_HEADER_3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4" name="Google Shape;154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" name="Google Shape;1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">
  <p:cSld name="TITLE_2_1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7" name="Google Shape;157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41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42"/>
          <p:cNvPicPr preferRelativeResize="0"/>
          <p:nvPr/>
        </p:nvPicPr>
        <p:blipFill rotWithShape="1">
          <a:blip r:embed="rId2">
            <a:alphaModFix/>
          </a:blip>
          <a:srcRect l="17884" r="23014"/>
          <a:stretch/>
        </p:blipFill>
        <p:spPr>
          <a:xfrm>
            <a:off x="0" y="0"/>
            <a:ext cx="4560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Google Shape;162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7899" y="814525"/>
            <a:ext cx="1932934" cy="1366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42"/>
          <p:cNvCxnSpPr/>
          <p:nvPr/>
        </p:nvCxnSpPr>
        <p:spPr>
          <a:xfrm>
            <a:off x="4961450" y="3495925"/>
            <a:ext cx="3699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7" name="Google Shape;167;p43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8" name="Google Shape;168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44"/>
          <p:cNvPicPr preferRelativeResize="0"/>
          <p:nvPr/>
        </p:nvPicPr>
        <p:blipFill rotWithShape="1">
          <a:blip r:embed="rId2">
            <a:alphaModFix/>
          </a:blip>
          <a:srcRect l="8826" t="9209" r="9600" b="9217"/>
          <a:stretch/>
        </p:blipFill>
        <p:spPr>
          <a:xfrm rot="10800000" flipH="1">
            <a:off x="0" y="0"/>
            <a:ext cx="9144000" cy="514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2" name="Google Shape;172;p44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3" name="Google Shape;173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76" name="Google Shape;176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5"/>
          <p:cNvSpPr txBox="1">
            <a:spLocks noGrp="1"/>
          </p:cNvSpPr>
          <p:nvPr>
            <p:ph type="sldNum" idx="12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 0</a:t>
            </a:r>
            <a:endParaRPr/>
          </a:p>
        </p:txBody>
      </p:sp>
      <p:pic>
        <p:nvPicPr>
          <p:cNvPr id="178" name="Google Shape;178;p45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7072375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5"/>
          <p:cNvSpPr txBox="1">
            <a:spLocks noGrp="1"/>
          </p:cNvSpPr>
          <p:nvPr>
            <p:ph type="sldNum" idx="2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7" name="Google Shape;187;p47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 1">
  <p:cSld name="TITLE_2_1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0" name="Google Shape;190;p48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8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4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 1">
  <p:cSld name="SECTION_HEADER_4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5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3" name="Google Shape;203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51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7" name="Google Shape;207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400" y="0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52"/>
          <p:cNvSpPr txBox="1">
            <a:spLocks noGrp="1"/>
          </p:cNvSpPr>
          <p:nvPr>
            <p:ph type="sldNum" idx="12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 0</a:t>
            </a:r>
            <a:endParaRPr/>
          </a:p>
        </p:txBody>
      </p:sp>
      <p:pic>
        <p:nvPicPr>
          <p:cNvPr id="209" name="Google Shape;209;p52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7102700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52"/>
          <p:cNvSpPr txBox="1">
            <a:spLocks noGrp="1"/>
          </p:cNvSpPr>
          <p:nvPr>
            <p:ph type="sldNum" idx="2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11" name="Google Shape;211;p52"/>
          <p:cNvGraphicFramePr/>
          <p:nvPr/>
        </p:nvGraphicFramePr>
        <p:xfrm>
          <a:off x="1569113" y="1039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{BDEFE6FB-8A3F-46BC-BDB9-7513ABD45B60}</a:tableStyleId>
              </a:tblPr>
              <a:tblGrid>
                <a:gridCol w="120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1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1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3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b="1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Full-Time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Part-Time/ In-house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Delivery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In-Person/Remote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Time Commitment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1,000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32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Frequency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Monthly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Varies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Capacity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40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20-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Quiz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Two-Way Learning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Career Support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Pricing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Rp 40,000K</a:t>
                      </a:r>
                      <a:endParaRPr sz="700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10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,000K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ixed (avg)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5" name="Google Shape;215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9" name="Google Shape;219;p5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0" name="Google Shape;220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6" name="Google Shape;226;p5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7" name="Google Shape;227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0" name="Google Shape;230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5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4" name="Google Shape;234;p5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5" name="Google Shape;235;p5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6" name="Google Shape;236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39" name="Google Shape;239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2" name="Google Shape;242;p6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3" name="Google Shape;243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385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">
  <p:cSld name="TITLE_2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9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Google Shape;149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9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3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8.sv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png"/><Relationship Id="rId7" Type="http://schemas.openxmlformats.org/officeDocument/2006/relationships/image" Target="../media/image26.sv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5.png"/><Relationship Id="rId11" Type="http://schemas.openxmlformats.org/officeDocument/2006/relationships/image" Target="../media/image28.png"/><Relationship Id="rId5" Type="http://schemas.openxmlformats.org/officeDocument/2006/relationships/image" Target="../media/image24.png"/><Relationship Id="rId10" Type="http://schemas.openxmlformats.org/officeDocument/2006/relationships/image" Target="../media/image27.pn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  <p:sp>
        <p:nvSpPr>
          <p:cNvPr id="258" name="Google Shape;258;p63"/>
          <p:cNvSpPr txBox="1"/>
          <p:nvPr/>
        </p:nvSpPr>
        <p:spPr>
          <a:xfrm>
            <a:off x="950087" y="2174994"/>
            <a:ext cx="4923600" cy="585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0" i="0" u="none" strike="noStrike" cap="none" dirty="0" err="1">
                <a:solidFill>
                  <a:srgbClr val="F06634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ShoeVibe</a:t>
            </a:r>
            <a:endParaRPr sz="3500" b="0" i="0" u="none" strike="noStrike" cap="none" dirty="0">
              <a:solidFill>
                <a:srgbClr val="F06634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3" name="Picture 2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94E29FBC-A074-8414-6E45-FA7E6EA3A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455" y="942579"/>
            <a:ext cx="3178569" cy="3178569"/>
          </a:xfrm>
          <a:prstGeom prst="ellipse">
            <a:avLst/>
          </a:prstGeom>
          <a:ln w="190500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259" name="Google Shape;259;p63"/>
          <p:cNvSpPr txBox="1"/>
          <p:nvPr/>
        </p:nvSpPr>
        <p:spPr>
          <a:xfrm>
            <a:off x="950087" y="2760689"/>
            <a:ext cx="40497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sz="1500" b="0" i="0" u="none" strike="noStrike" cap="none" dirty="0" err="1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Menilai</a:t>
            </a:r>
            <a:r>
              <a:rPr lang="en-ID" sz="1500" b="0" i="0" u="none" strike="noStrike" cap="none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 </a:t>
            </a:r>
            <a:r>
              <a:rPr lang="en-ID" sz="1500" b="0" i="0" u="none" strike="noStrike" cap="none" dirty="0" err="1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Ulasan</a:t>
            </a:r>
            <a:r>
              <a:rPr lang="en-ID" sz="1500" b="0" i="0" u="none" strike="noStrike" cap="none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, </a:t>
            </a:r>
            <a:r>
              <a:rPr lang="en-ID" sz="1500" b="0" i="0" u="none" strike="noStrike" cap="none" dirty="0" err="1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Memahami</a:t>
            </a:r>
            <a:r>
              <a:rPr lang="en-ID" sz="1500" b="0" i="0" u="none" strike="noStrike" cap="none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 </a:t>
            </a:r>
            <a:r>
              <a:rPr lang="en-ID" sz="1500" b="0" i="0" u="none" strike="noStrike" cap="none" dirty="0" err="1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Perasaan</a:t>
            </a:r>
            <a:r>
              <a:rPr lang="en-ID" sz="1500" b="0" i="0" u="none" strike="noStrike" cap="none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5E71B0AD-1CE1-A5B4-613F-A47A33770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>
            <a:extLst>
              <a:ext uri="{FF2B5EF4-FFF2-40B4-BE49-F238E27FC236}">
                <a16:creationId xmlns:a16="http://schemas.microsoft.com/office/drawing/2014/main" id="{39861C5F-8803-FB84-5349-8DDFC63B60DC}"/>
              </a:ext>
            </a:extLst>
          </p:cNvPr>
          <p:cNvSpPr txBox="1"/>
          <p:nvPr/>
        </p:nvSpPr>
        <p:spPr>
          <a:xfrm>
            <a:off x="550395" y="1125810"/>
            <a:ext cx="2954805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16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Transfer Learning - Result</a:t>
            </a:r>
            <a:endParaRPr sz="160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aphicFrame>
        <p:nvGraphicFramePr>
          <p:cNvPr id="441" name="Google Shape;441;p80">
            <a:extLst>
              <a:ext uri="{FF2B5EF4-FFF2-40B4-BE49-F238E27FC236}">
                <a16:creationId xmlns:a16="http://schemas.microsoft.com/office/drawing/2014/main" id="{8710935A-0F81-89E3-E2E2-ED6D5E0B42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6912173"/>
              </p:ext>
            </p:extLst>
          </p:nvPr>
        </p:nvGraphicFramePr>
        <p:xfrm>
          <a:off x="3582577" y="761559"/>
          <a:ext cx="5421700" cy="760110"/>
        </p:xfrm>
        <a:graphic>
          <a:graphicData uri="http://schemas.openxmlformats.org/drawingml/2006/table">
            <a:tbl>
              <a:tblPr>
                <a:noFill/>
                <a:tableStyleId>{BDEFE6FB-8A3F-46BC-BDB9-7513ABD45B60}</a:tableStyleId>
              </a:tblPr>
              <a:tblGrid>
                <a:gridCol w="1084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4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4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0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b="1" u="none" strike="noStrike" cap="none" dirty="0">
                          <a:solidFill>
                            <a:schemeClr val="bg1"/>
                          </a:solidFill>
                          <a:latin typeface="+mj-lt"/>
                          <a:ea typeface="Avenir"/>
                          <a:cs typeface="Avenir"/>
                          <a:sym typeface="Avenir"/>
                        </a:rPr>
                        <a:t>Metric</a:t>
                      </a:r>
                      <a:endParaRPr sz="800" b="1" u="none" strike="noStrike" cap="none" dirty="0">
                        <a:solidFill>
                          <a:schemeClr val="bg1"/>
                        </a:solidFill>
                        <a:latin typeface="+mj-lt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D3D7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Precision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Recall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ID" sz="900" b="1" u="none" strike="noStrike" cap="none" dirty="0" err="1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F1</a:t>
                      </a:r>
                      <a:r>
                        <a:rPr lang="en-ID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-Score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ID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Accuracy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 dirty="0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Test</a:t>
                      </a:r>
                      <a:endParaRPr sz="900" u="none" strike="noStrike" cap="none" dirty="0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D3D7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0.78</a:t>
                      </a:r>
                      <a:endParaRPr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0.78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0.77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0.78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42" name="Google Shape;442;p80">
            <a:extLst>
              <a:ext uri="{FF2B5EF4-FFF2-40B4-BE49-F238E27FC236}">
                <a16:creationId xmlns:a16="http://schemas.microsoft.com/office/drawing/2014/main" id="{875C87D3-3658-B2DE-B2EF-65B4926783C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AF96F-56F3-0171-A885-2BA8EE8118ED}"/>
              </a:ext>
            </a:extLst>
          </p:cNvPr>
          <p:cNvSpPr txBox="1"/>
          <p:nvPr/>
        </p:nvSpPr>
        <p:spPr>
          <a:xfrm>
            <a:off x="550395" y="901517"/>
            <a:ext cx="11398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ID" sz="1400" b="0" i="1" u="none" strike="noStrike" dirty="0" err="1">
                <a:solidFill>
                  <a:srgbClr val="E0764F"/>
                </a:solidFill>
                <a:effectLst/>
                <a:latin typeface="+mj-lt"/>
              </a:rPr>
              <a:t>ShoeVibe</a:t>
            </a:r>
            <a:r>
              <a:rPr lang="en-ID" sz="1400" b="0" i="1" u="none" strike="noStrike" dirty="0">
                <a:solidFill>
                  <a:srgbClr val="E0764F"/>
                </a:solidFill>
                <a:effectLst/>
                <a:latin typeface="+mj-lt"/>
              </a:rPr>
              <a:t>  </a:t>
            </a:r>
            <a:endParaRPr lang="en-ID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0F44B-D9AA-7D56-C486-6B56EA270A3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2720"/>
          <a:stretch/>
        </p:blipFill>
        <p:spPr>
          <a:xfrm>
            <a:off x="3582577" y="1604894"/>
            <a:ext cx="3480608" cy="16551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AC1206-2CF9-777F-B1A0-78672AD2AB1A}"/>
              </a:ext>
            </a:extLst>
          </p:cNvPr>
          <p:cNvSpPr txBox="1"/>
          <p:nvPr/>
        </p:nvSpPr>
        <p:spPr>
          <a:xfrm>
            <a:off x="550395" y="1521669"/>
            <a:ext cx="2670786" cy="2970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100" dirty="0">
                <a:latin typeface="+mn-lt"/>
              </a:rPr>
              <a:t>Model yang </a:t>
            </a:r>
            <a:r>
              <a:rPr lang="en-ID" sz="1100" dirty="0" err="1">
                <a:latin typeface="+mn-lt"/>
              </a:rPr>
              <a:t>telah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diimprovisasi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menggunakan</a:t>
            </a:r>
            <a:r>
              <a:rPr lang="en-ID" sz="1100" dirty="0">
                <a:latin typeface="+mn-lt"/>
              </a:rPr>
              <a:t> transfer learning </a:t>
            </a:r>
            <a:r>
              <a:rPr lang="en-ID" sz="1100" dirty="0" err="1">
                <a:latin typeface="+mn-lt"/>
              </a:rPr>
              <a:t>NNLM</a:t>
            </a:r>
            <a:r>
              <a:rPr lang="en-ID" sz="1100" dirty="0">
                <a:latin typeface="+mn-lt"/>
              </a:rPr>
              <a:t> dan juga </a:t>
            </a:r>
            <a:r>
              <a:rPr lang="en-ID" sz="1100" dirty="0" err="1">
                <a:latin typeface="+mn-lt"/>
              </a:rPr>
              <a:t>EarlyStopping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menunjukkan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peningkatan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performa</a:t>
            </a:r>
            <a:r>
              <a:rPr lang="en-ID" sz="1100" dirty="0">
                <a:latin typeface="+mn-lt"/>
              </a:rPr>
              <a:t> yang </a:t>
            </a:r>
            <a:r>
              <a:rPr lang="en-ID" sz="1100" dirty="0" err="1">
                <a:latin typeface="+mn-lt"/>
              </a:rPr>
              <a:t>stabil</a:t>
            </a:r>
            <a:r>
              <a:rPr lang="en-ID" sz="1100" dirty="0">
                <a:latin typeface="+mn-lt"/>
              </a:rPr>
              <a:t>, </a:t>
            </a:r>
            <a:r>
              <a:rPr lang="en-ID" sz="1100" dirty="0" err="1">
                <a:latin typeface="+mn-lt"/>
              </a:rPr>
              <a:t>dengan</a:t>
            </a:r>
            <a:r>
              <a:rPr lang="en-ID" sz="1100" dirty="0">
                <a:latin typeface="+mn-lt"/>
              </a:rPr>
              <a:t> precision, recall, dan accuracy </a:t>
            </a:r>
            <a:r>
              <a:rPr lang="en-ID" sz="1100" dirty="0" err="1">
                <a:latin typeface="+mn-lt"/>
              </a:rPr>
              <a:t>mencapai</a:t>
            </a:r>
            <a:r>
              <a:rPr lang="en-ID" sz="1100" dirty="0">
                <a:latin typeface="+mn-lt"/>
              </a:rPr>
              <a:t> 78%. </a:t>
            </a:r>
          </a:p>
          <a:p>
            <a:pPr algn="just"/>
            <a:endParaRPr lang="en-ID" sz="1100" dirty="0">
              <a:latin typeface="+mn-lt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100" dirty="0" err="1">
                <a:latin typeface="+mn-lt"/>
              </a:rPr>
              <a:t>Grafik</a:t>
            </a:r>
            <a:r>
              <a:rPr lang="en-ID" sz="1100" dirty="0">
                <a:latin typeface="+mn-lt"/>
              </a:rPr>
              <a:t> accuracy dan </a:t>
            </a:r>
            <a:r>
              <a:rPr lang="en-ID" sz="1100" dirty="0" err="1">
                <a:latin typeface="+mn-lt"/>
              </a:rPr>
              <a:t>val_accuracy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menunjukkan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tren</a:t>
            </a:r>
            <a:r>
              <a:rPr lang="en-ID" sz="1100" dirty="0">
                <a:latin typeface="+mn-lt"/>
              </a:rPr>
              <a:t> yang </a:t>
            </a:r>
            <a:r>
              <a:rPr lang="en-ID" sz="1100" dirty="0" err="1">
                <a:latin typeface="+mn-lt"/>
              </a:rPr>
              <a:t>konsisten</a:t>
            </a:r>
            <a:r>
              <a:rPr lang="en-ID" sz="1100" dirty="0">
                <a:latin typeface="+mn-lt"/>
              </a:rPr>
              <a:t> di </a:t>
            </a:r>
            <a:r>
              <a:rPr lang="en-ID" sz="1100" dirty="0" err="1">
                <a:latin typeface="+mn-lt"/>
              </a:rPr>
              <a:t>sekitar</a:t>
            </a:r>
            <a:r>
              <a:rPr lang="en-ID" sz="1100" dirty="0">
                <a:latin typeface="+mn-lt"/>
              </a:rPr>
              <a:t> 78-80</a:t>
            </a:r>
            <a:r>
              <a:rPr lang="en-ID" sz="1100" dirty="0" smtClean="0">
                <a:latin typeface="+mn-lt"/>
              </a:rPr>
              <a:t>%,</a:t>
            </a:r>
            <a:r>
              <a:rPr lang="id-ID" sz="1100" dirty="0" smtClean="0">
                <a:latin typeface="+mn-lt"/>
              </a:rPr>
              <a:t> </a:t>
            </a:r>
            <a:r>
              <a:rPr lang="en-ID" sz="1100" dirty="0" err="1" smtClean="0">
                <a:latin typeface="+mn-lt"/>
              </a:rPr>
              <a:t>baik</a:t>
            </a:r>
            <a:r>
              <a:rPr lang="en-ID" sz="1100" dirty="0" smtClean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dalam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menghindari</a:t>
            </a:r>
            <a:r>
              <a:rPr lang="en-ID" sz="1100" dirty="0">
                <a:latin typeface="+mn-lt"/>
              </a:rPr>
              <a:t> overfitting</a:t>
            </a:r>
            <a:r>
              <a:rPr lang="en-ID" sz="1100" dirty="0" smtClean="0">
                <a:latin typeface="+mn-lt"/>
              </a:rPr>
              <a:t>.</a:t>
            </a:r>
            <a:endParaRPr lang="id-ID" sz="1100" dirty="0" smtClean="0">
              <a:latin typeface="+mn-lt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100" dirty="0" smtClean="0">
                <a:latin typeface="+mn-lt"/>
              </a:rPr>
              <a:t>loss </a:t>
            </a:r>
            <a:r>
              <a:rPr lang="en-ID" sz="1100" dirty="0">
                <a:latin typeface="+mn-lt"/>
              </a:rPr>
              <a:t>dan </a:t>
            </a:r>
            <a:r>
              <a:rPr lang="en-ID" sz="1100" dirty="0" err="1">
                <a:latin typeface="+mn-lt"/>
              </a:rPr>
              <a:t>val_loss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 smtClean="0">
                <a:latin typeface="+mn-lt"/>
              </a:rPr>
              <a:t>menurun</a:t>
            </a:r>
            <a:r>
              <a:rPr lang="en-ID" sz="1100" dirty="0" smtClean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dan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 smtClean="0">
                <a:latin typeface="+mn-lt"/>
              </a:rPr>
              <a:t>stabil</a:t>
            </a:r>
            <a:r>
              <a:rPr lang="id-ID" sz="1100" dirty="0" smtClean="0">
                <a:latin typeface="+mn-lt"/>
              </a:rPr>
              <a:t>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id-ID" sz="1100" dirty="0">
              <a:latin typeface="+mn-lt"/>
            </a:endParaRPr>
          </a:p>
          <a:p>
            <a:pPr algn="just"/>
            <a:r>
              <a:rPr lang="id-ID" sz="1100" dirty="0">
                <a:latin typeface="+mn-lt"/>
              </a:rPr>
              <a:t>M</a:t>
            </a:r>
            <a:r>
              <a:rPr lang="en-ID" sz="1100" dirty="0" err="1" smtClean="0">
                <a:latin typeface="+mn-lt"/>
              </a:rPr>
              <a:t>odel</a:t>
            </a:r>
            <a:r>
              <a:rPr lang="en-ID" sz="1100" dirty="0" smtClean="0">
                <a:latin typeface="+mn-lt"/>
              </a:rPr>
              <a:t> </a:t>
            </a:r>
            <a:r>
              <a:rPr lang="en-ID" sz="1100" dirty="0">
                <a:latin typeface="+mn-lt"/>
              </a:rPr>
              <a:t>yang </a:t>
            </a:r>
            <a:r>
              <a:rPr lang="en-ID" sz="1100" dirty="0" err="1">
                <a:latin typeface="+mn-lt"/>
              </a:rPr>
              <a:t>lebih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efektif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 smtClean="0">
                <a:latin typeface="+mn-lt"/>
              </a:rPr>
              <a:t>serta</a:t>
            </a:r>
            <a:r>
              <a:rPr lang="id-ID" sz="1100" dirty="0" smtClean="0">
                <a:latin typeface="+mn-lt"/>
              </a:rPr>
              <a:t> dapat</a:t>
            </a:r>
            <a:r>
              <a:rPr lang="en-ID" sz="1100" dirty="0" smtClean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generalisasi</a:t>
            </a:r>
            <a:r>
              <a:rPr lang="en-ID" sz="1100" dirty="0">
                <a:latin typeface="+mn-lt"/>
              </a:rPr>
              <a:t> yang </a:t>
            </a:r>
            <a:r>
              <a:rPr lang="en-ID" sz="1100" dirty="0" err="1">
                <a:latin typeface="+mn-lt"/>
              </a:rPr>
              <a:t>lebih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baik</a:t>
            </a:r>
            <a:r>
              <a:rPr lang="en-ID" sz="1100" dirty="0">
                <a:latin typeface="+mn-lt"/>
              </a:rPr>
              <a:t> pada data </a:t>
            </a:r>
            <a:r>
              <a:rPr lang="en-ID" sz="1100" dirty="0" err="1">
                <a:latin typeface="+mn-lt"/>
              </a:rPr>
              <a:t>validasi</a:t>
            </a:r>
            <a:r>
              <a:rPr lang="en-ID" sz="1100" dirty="0">
                <a:latin typeface="+mn-lt"/>
              </a:rPr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ECBE12-DDBB-4C68-8599-F59BEAA1C9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701"/>
          <a:stretch/>
        </p:blipFill>
        <p:spPr>
          <a:xfrm>
            <a:off x="5112997" y="3402397"/>
            <a:ext cx="3480608" cy="1654420"/>
          </a:xfrm>
          <a:prstGeom prst="rect">
            <a:avLst/>
          </a:prstGeom>
        </p:spPr>
      </p:pic>
      <p:pic>
        <p:nvPicPr>
          <p:cNvPr id="4" name="Picture 3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347EBA91-A353-C1CA-40BD-1A58E40D7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75" y="93253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539722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9C17B962-271A-1A4E-C99C-B48813C45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6">
            <a:extLst>
              <a:ext uri="{FF2B5EF4-FFF2-40B4-BE49-F238E27FC236}">
                <a16:creationId xmlns:a16="http://schemas.microsoft.com/office/drawing/2014/main" id="{E5C5DFF6-A63D-5AA7-9CB4-B11BAE70EE0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Google Shape;334;p71">
            <a:extLst>
              <a:ext uri="{FF2B5EF4-FFF2-40B4-BE49-F238E27FC236}">
                <a16:creationId xmlns:a16="http://schemas.microsoft.com/office/drawing/2014/main" id="{8D55AA31-7316-F25E-592B-DD067EED4C97}"/>
              </a:ext>
            </a:extLst>
          </p:cNvPr>
          <p:cNvSpPr txBox="1"/>
          <p:nvPr/>
        </p:nvSpPr>
        <p:spPr>
          <a:xfrm>
            <a:off x="671550" y="415071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Halaman Deploy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3" name="Google Shape;334;p71">
            <a:extLst>
              <a:ext uri="{FF2B5EF4-FFF2-40B4-BE49-F238E27FC236}">
                <a16:creationId xmlns:a16="http://schemas.microsoft.com/office/drawing/2014/main" id="{A78F9A8D-32A3-F930-5913-779E2178B4F7}"/>
              </a:ext>
            </a:extLst>
          </p:cNvPr>
          <p:cNvSpPr txBox="1"/>
          <p:nvPr/>
        </p:nvSpPr>
        <p:spPr>
          <a:xfrm>
            <a:off x="1126941" y="1811482"/>
            <a:ext cx="7454141" cy="2916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66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Halaman Deploy</a:t>
            </a:r>
            <a:endParaRPr sz="66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4" name="Picture 3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39BE576A-2E86-A654-6370-A946752B9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18" y="4188259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7677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>
          <a:extLst>
            <a:ext uri="{FF2B5EF4-FFF2-40B4-BE49-F238E27FC236}">
              <a16:creationId xmlns:a16="http://schemas.microsoft.com/office/drawing/2014/main" id="{EF965661-749E-F26E-DA72-AF33FDCC8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81">
            <a:extLst>
              <a:ext uri="{FF2B5EF4-FFF2-40B4-BE49-F238E27FC236}">
                <a16:creationId xmlns:a16="http://schemas.microsoft.com/office/drawing/2014/main" id="{E94FC078-8288-9369-B0D9-6EA4B73D109C}"/>
              </a:ext>
            </a:extLst>
          </p:cNvPr>
          <p:cNvSpPr txBox="1"/>
          <p:nvPr/>
        </p:nvSpPr>
        <p:spPr>
          <a:xfrm>
            <a:off x="665822" y="71838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Challenges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50" name="Google Shape;450;p81">
            <a:extLst>
              <a:ext uri="{FF2B5EF4-FFF2-40B4-BE49-F238E27FC236}">
                <a16:creationId xmlns:a16="http://schemas.microsoft.com/office/drawing/2014/main" id="{74765E7D-6D0D-3DC6-AF7B-ED8BA66EF740}"/>
              </a:ext>
            </a:extLst>
          </p:cNvPr>
          <p:cNvSpPr txBox="1"/>
          <p:nvPr/>
        </p:nvSpPr>
        <p:spPr>
          <a:xfrm>
            <a:off x="665822" y="3017771"/>
            <a:ext cx="1730897" cy="140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id-ID" sz="1000" dirty="0" smtClean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Kendala pada Web Scraping, tidak ke save sepenuhnya</a:t>
            </a:r>
          </a:p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id-ID" sz="1000" dirty="0" smtClean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Banyak library yang tidak bisa berjalan dengan baik jika diimport ke HuggingFace</a:t>
            </a: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2" name="Google Shape;452;p81">
            <a:extLst>
              <a:ext uri="{FF2B5EF4-FFF2-40B4-BE49-F238E27FC236}">
                <a16:creationId xmlns:a16="http://schemas.microsoft.com/office/drawing/2014/main" id="{0666D545-89C7-0FD6-2487-B843FB80F6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0C5C5D-E34C-1CFB-9AED-049BBFC28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068" y="1730942"/>
            <a:ext cx="988406" cy="127897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522285-1680-71DD-BA79-6ECA8C5CC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8301" y="1732349"/>
            <a:ext cx="1148693" cy="12789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EA88DAB-B81A-B414-77C5-95DEC4F54B96}"/>
              </a:ext>
            </a:extLst>
          </p:cNvPr>
          <p:cNvSpPr/>
          <p:nvPr/>
        </p:nvSpPr>
        <p:spPr>
          <a:xfrm>
            <a:off x="876778" y="1246195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Web Scraping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87E99CF-323B-3936-C7D7-9D3D12CE6E7D}"/>
              </a:ext>
            </a:extLst>
          </p:cNvPr>
          <p:cNvSpPr/>
          <p:nvPr/>
        </p:nvSpPr>
        <p:spPr>
          <a:xfrm>
            <a:off x="2948155" y="1248347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 err="1">
                <a:solidFill>
                  <a:schemeClr val="bg1"/>
                </a:solidFill>
              </a:rPr>
              <a:t>Modeling</a:t>
            </a:r>
            <a:endParaRPr lang="en-ID" sz="1000" b="1" dirty="0">
              <a:solidFill>
                <a:schemeClr val="bg1"/>
              </a:solidFill>
            </a:endParaRPr>
          </a:p>
        </p:txBody>
      </p:sp>
      <p:sp>
        <p:nvSpPr>
          <p:cNvPr id="10" name="Google Shape;450;p81">
            <a:extLst>
              <a:ext uri="{FF2B5EF4-FFF2-40B4-BE49-F238E27FC236}">
                <a16:creationId xmlns:a16="http://schemas.microsoft.com/office/drawing/2014/main" id="{60B432D6-5B65-8B02-E14B-BE8D58A116C2}"/>
              </a:ext>
            </a:extLst>
          </p:cNvPr>
          <p:cNvSpPr txBox="1"/>
          <p:nvPr/>
        </p:nvSpPr>
        <p:spPr>
          <a:xfrm>
            <a:off x="2621613" y="3009921"/>
            <a:ext cx="1938712" cy="140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Mencoba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melakukan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LLM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menggunakan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LLaMA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7b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parameter,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karena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hal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ini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computer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jadi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crash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karena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model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terlalu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berat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spesifikasi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komputer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kurang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memenuhi</a:t>
            </a: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D8A4919-8E40-2871-87BB-48CB058A4BDC}"/>
              </a:ext>
            </a:extLst>
          </p:cNvPr>
          <p:cNvSpPr/>
          <p:nvPr/>
        </p:nvSpPr>
        <p:spPr>
          <a:xfrm>
            <a:off x="5019532" y="1246195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Time</a:t>
            </a:r>
          </a:p>
        </p:txBody>
      </p:sp>
      <p:pic>
        <p:nvPicPr>
          <p:cNvPr id="13" name="Graphic 12" descr="Alarm clock with solid fill">
            <a:extLst>
              <a:ext uri="{FF2B5EF4-FFF2-40B4-BE49-F238E27FC236}">
                <a16:creationId xmlns:a16="http://schemas.microsoft.com/office/drawing/2014/main" id="{76DAB02C-1C73-DCFB-BB63-172AEAD33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019532" y="1700937"/>
            <a:ext cx="1308984" cy="1308984"/>
          </a:xfrm>
          <a:prstGeom prst="rect">
            <a:avLst/>
          </a:prstGeom>
        </p:spPr>
      </p:pic>
      <p:sp>
        <p:nvSpPr>
          <p:cNvPr id="19" name="Google Shape;450;p81">
            <a:extLst>
              <a:ext uri="{FF2B5EF4-FFF2-40B4-BE49-F238E27FC236}">
                <a16:creationId xmlns:a16="http://schemas.microsoft.com/office/drawing/2014/main" id="{8B0C7E77-78A9-9875-E970-1B99AABE8E43}"/>
              </a:ext>
            </a:extLst>
          </p:cNvPr>
          <p:cNvSpPr txBox="1"/>
          <p:nvPr/>
        </p:nvSpPr>
        <p:spPr>
          <a:xfrm>
            <a:off x="4704667" y="3007590"/>
            <a:ext cx="1938712" cy="140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Waktu yang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singkat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(10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hari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)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saja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untuk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menyelesaikan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project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menjadi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tantangan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tersendiri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untuk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kami.</a:t>
            </a: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48BD829-805E-F6F9-4C7D-EFE681EB97CE}"/>
              </a:ext>
            </a:extLst>
          </p:cNvPr>
          <p:cNvSpPr/>
          <p:nvPr/>
        </p:nvSpPr>
        <p:spPr>
          <a:xfrm>
            <a:off x="6958244" y="1256376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Review Labelling</a:t>
            </a:r>
            <a:endParaRPr lang="en-ID" sz="1000" b="1" dirty="0">
              <a:solidFill>
                <a:schemeClr val="bg1"/>
              </a:solidFill>
            </a:endParaRPr>
          </a:p>
        </p:txBody>
      </p:sp>
      <p:sp>
        <p:nvSpPr>
          <p:cNvPr id="22" name="Google Shape;450;p81">
            <a:extLst>
              <a:ext uri="{FF2B5EF4-FFF2-40B4-BE49-F238E27FC236}">
                <a16:creationId xmlns:a16="http://schemas.microsoft.com/office/drawing/2014/main" id="{312EF846-C4CC-06E3-82FF-1BCFE31AD738}"/>
              </a:ext>
            </a:extLst>
          </p:cNvPr>
          <p:cNvSpPr txBox="1"/>
          <p:nvPr/>
        </p:nvSpPr>
        <p:spPr>
          <a:xfrm>
            <a:off x="6643379" y="3017771"/>
            <a:ext cx="1938712" cy="1645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Pelabelan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antara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review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positif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negatif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diperoleh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dari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hasil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scraping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didasarkan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pada rating,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sehingga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masih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ada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kemungkinan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terjadinya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bias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atau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kesalahan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dalam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prediksi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4" name="Picture 2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9554D78-BDE0-CD2A-E046-96030BEB2FE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5835" r="67154"/>
          <a:stretch/>
        </p:blipFill>
        <p:spPr>
          <a:xfrm>
            <a:off x="7612735" y="1730942"/>
            <a:ext cx="639640" cy="1357073"/>
          </a:xfrm>
          <a:prstGeom prst="rect">
            <a:avLst/>
          </a:prstGeom>
        </p:spPr>
      </p:pic>
      <p:pic>
        <p:nvPicPr>
          <p:cNvPr id="25" name="Picture 2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2031248-1758-6A8A-72F3-65724CE5A13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66591" r="6398"/>
          <a:stretch/>
        </p:blipFill>
        <p:spPr>
          <a:xfrm>
            <a:off x="6973095" y="1730942"/>
            <a:ext cx="639640" cy="1357076"/>
          </a:xfrm>
          <a:prstGeom prst="rect">
            <a:avLst/>
          </a:prstGeom>
        </p:spPr>
      </p:pic>
      <p:pic>
        <p:nvPicPr>
          <p:cNvPr id="26" name="Picture 25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57154210-9C34-4B04-3CA6-E52AF34D75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77566" y="171228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729954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>
          <a:extLst>
            <a:ext uri="{FF2B5EF4-FFF2-40B4-BE49-F238E27FC236}">
              <a16:creationId xmlns:a16="http://schemas.microsoft.com/office/drawing/2014/main" id="{BA418394-EF7A-2826-EDA5-054A317E8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81">
            <a:extLst>
              <a:ext uri="{FF2B5EF4-FFF2-40B4-BE49-F238E27FC236}">
                <a16:creationId xmlns:a16="http://schemas.microsoft.com/office/drawing/2014/main" id="{76443ECC-B1AB-FBB4-86FB-90BDC16D2F7B}"/>
              </a:ext>
            </a:extLst>
          </p:cNvPr>
          <p:cNvSpPr txBox="1"/>
          <p:nvPr/>
        </p:nvSpPr>
        <p:spPr>
          <a:xfrm>
            <a:off x="686603" y="1247098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Success Story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50" name="Google Shape;450;p81">
            <a:extLst>
              <a:ext uri="{FF2B5EF4-FFF2-40B4-BE49-F238E27FC236}">
                <a16:creationId xmlns:a16="http://schemas.microsoft.com/office/drawing/2014/main" id="{798ADC82-7976-57EB-9712-A7E16E9CBA46}"/>
              </a:ext>
            </a:extLst>
          </p:cNvPr>
          <p:cNvSpPr txBox="1"/>
          <p:nvPr/>
        </p:nvSpPr>
        <p:spPr>
          <a:xfrm>
            <a:off x="512790" y="2371837"/>
            <a:ext cx="1997527" cy="140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Berhasil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melakukan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scraping data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sebanyak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18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ribu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review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dari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Tokopedia.</a:t>
            </a: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2" name="Google Shape;452;p81">
            <a:extLst>
              <a:ext uri="{FF2B5EF4-FFF2-40B4-BE49-F238E27FC236}">
                <a16:creationId xmlns:a16="http://schemas.microsoft.com/office/drawing/2014/main" id="{1B5FE325-02CE-257B-E6DB-6D0102D589F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7007ED6-5D0B-D11C-B688-C61C6B987853}"/>
              </a:ext>
            </a:extLst>
          </p:cNvPr>
          <p:cNvSpPr/>
          <p:nvPr/>
        </p:nvSpPr>
        <p:spPr>
          <a:xfrm>
            <a:off x="858394" y="2016364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Scraping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E2AFC49-B4CF-F2C0-3E28-EF7CABA79C5F}"/>
              </a:ext>
            </a:extLst>
          </p:cNvPr>
          <p:cNvSpPr/>
          <p:nvPr/>
        </p:nvSpPr>
        <p:spPr>
          <a:xfrm>
            <a:off x="3832582" y="2016365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 err="1">
                <a:solidFill>
                  <a:schemeClr val="bg1"/>
                </a:solidFill>
              </a:rPr>
              <a:t>Modeling</a:t>
            </a:r>
            <a:endParaRPr lang="en-ID" sz="1000" b="1" dirty="0">
              <a:solidFill>
                <a:schemeClr val="bg1"/>
              </a:solidFill>
            </a:endParaRPr>
          </a:p>
        </p:txBody>
      </p:sp>
      <p:sp>
        <p:nvSpPr>
          <p:cNvPr id="10" name="Google Shape;450;p81">
            <a:extLst>
              <a:ext uri="{FF2B5EF4-FFF2-40B4-BE49-F238E27FC236}">
                <a16:creationId xmlns:a16="http://schemas.microsoft.com/office/drawing/2014/main" id="{4231E4C7-9DF0-C759-402F-94BB3328D6B1}"/>
              </a:ext>
            </a:extLst>
          </p:cNvPr>
          <p:cNvSpPr txBox="1"/>
          <p:nvPr/>
        </p:nvSpPr>
        <p:spPr>
          <a:xfrm>
            <a:off x="3517717" y="2371839"/>
            <a:ext cx="1938712" cy="769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Berhasil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memperoleh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model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akurasi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cukup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baik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akurasi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model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sebesar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78% dan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Goodfit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772FE65-2FE5-9E91-3CDE-244AB10E269A}"/>
              </a:ext>
            </a:extLst>
          </p:cNvPr>
          <p:cNvSpPr/>
          <p:nvPr/>
        </p:nvSpPr>
        <p:spPr>
          <a:xfrm>
            <a:off x="6806770" y="2016364"/>
            <a:ext cx="1308983" cy="355474"/>
          </a:xfrm>
          <a:prstGeom prst="roundRect">
            <a:avLst/>
          </a:prstGeom>
          <a:solidFill>
            <a:srgbClr val="FFAB40"/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Project Result</a:t>
            </a:r>
          </a:p>
        </p:txBody>
      </p:sp>
      <p:sp>
        <p:nvSpPr>
          <p:cNvPr id="19" name="Google Shape;450;p81">
            <a:extLst>
              <a:ext uri="{FF2B5EF4-FFF2-40B4-BE49-F238E27FC236}">
                <a16:creationId xmlns:a16="http://schemas.microsoft.com/office/drawing/2014/main" id="{16C1F083-3B37-BB4F-584E-10AE71BB40E9}"/>
              </a:ext>
            </a:extLst>
          </p:cNvPr>
          <p:cNvSpPr txBox="1"/>
          <p:nvPr/>
        </p:nvSpPr>
        <p:spPr>
          <a:xfrm>
            <a:off x="6463829" y="2371837"/>
            <a:ext cx="2063278" cy="140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Berhasil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menyelesaikan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project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tepat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waktu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hasil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cukup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memuaskan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, dan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dapat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diimplementasikan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" name="Picture 1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333BF80F-36CE-CDAD-48AA-03D8BEA23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90" y="4105132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934331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>
          <a:extLst>
            <a:ext uri="{FF2B5EF4-FFF2-40B4-BE49-F238E27FC236}">
              <a16:creationId xmlns:a16="http://schemas.microsoft.com/office/drawing/2014/main" id="{4A9BD7A5-1A05-156A-DB40-C2E3C05FA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83">
            <a:extLst>
              <a:ext uri="{FF2B5EF4-FFF2-40B4-BE49-F238E27FC236}">
                <a16:creationId xmlns:a16="http://schemas.microsoft.com/office/drawing/2014/main" id="{E2A4A7F3-E48F-F80F-7AB6-70571E8627DE}"/>
              </a:ext>
            </a:extLst>
          </p:cNvPr>
          <p:cNvSpPr txBox="1"/>
          <p:nvPr/>
        </p:nvSpPr>
        <p:spPr>
          <a:xfrm>
            <a:off x="644631" y="1045083"/>
            <a:ext cx="70890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Conclusion &amp; Business Impact</a:t>
            </a:r>
            <a:endParaRPr sz="2300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67" name="Google Shape;467;p83">
            <a:extLst>
              <a:ext uri="{FF2B5EF4-FFF2-40B4-BE49-F238E27FC236}">
                <a16:creationId xmlns:a16="http://schemas.microsoft.com/office/drawing/2014/main" id="{9FA7C652-6D96-3080-E76B-1C2E61680EFC}"/>
              </a:ext>
            </a:extLst>
          </p:cNvPr>
          <p:cNvSpPr txBox="1"/>
          <p:nvPr/>
        </p:nvSpPr>
        <p:spPr>
          <a:xfrm>
            <a:off x="700050" y="1529283"/>
            <a:ext cx="7772400" cy="243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Nanti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Lengkapi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Lagi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ini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Diskusi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wkwkw</a:t>
            </a:r>
            <a:endParaRPr lang="en-US"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8" name="Google Shape;468;p83">
            <a:extLst>
              <a:ext uri="{FF2B5EF4-FFF2-40B4-BE49-F238E27FC236}">
                <a16:creationId xmlns:a16="http://schemas.microsoft.com/office/drawing/2014/main" id="{21DDD392-F3AF-D3C9-5E90-0930CE26881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9069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43401" y="4399825"/>
            <a:ext cx="244986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84"/>
          <p:cNvSpPr txBox="1"/>
          <p:nvPr/>
        </p:nvSpPr>
        <p:spPr>
          <a:xfrm>
            <a:off x="843350" y="1574450"/>
            <a:ext cx="4977000" cy="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6300" b="0" i="0" u="none" strike="noStrike" cap="none" dirty="0">
                <a:solidFill>
                  <a:srgbClr val="FFFFFF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Thank You</a:t>
            </a:r>
            <a:endParaRPr sz="6300" b="0" i="0" u="none" strike="noStrike" cap="none" dirty="0">
              <a:solidFill>
                <a:srgbClr val="FFFFFF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75" name="Google Shape;475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76" name="Google Shape;476;p84"/>
          <p:cNvSpPr txBox="1"/>
          <p:nvPr/>
        </p:nvSpPr>
        <p:spPr>
          <a:xfrm>
            <a:off x="399378" y="2839500"/>
            <a:ext cx="2045100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Achmed Alridho Z.</a:t>
            </a:r>
            <a:endParaRPr sz="16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FTDS-RMT-037</a:t>
            </a:r>
            <a:endParaRPr sz="10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Scientist</a:t>
            </a: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+62 8118</a:t>
            </a:r>
            <a:r>
              <a:rPr lang="en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 8990 74</a:t>
            </a:r>
            <a:endParaRPr sz="10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alridhowork@gmail.com</a:t>
            </a:r>
            <a:endParaRPr sz="14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477" name="Google Shape;477;p8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54775" y="4399825"/>
            <a:ext cx="284713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8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05899" y="4399825"/>
            <a:ext cx="198637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8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28695" y="4399825"/>
            <a:ext cx="201948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84"/>
          <p:cNvSpPr txBox="1"/>
          <p:nvPr/>
        </p:nvSpPr>
        <p:spPr>
          <a:xfrm>
            <a:off x="1230650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84"/>
          <p:cNvSpPr txBox="1"/>
          <p:nvPr/>
        </p:nvSpPr>
        <p:spPr>
          <a:xfrm>
            <a:off x="3088375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84"/>
          <p:cNvSpPr txBox="1"/>
          <p:nvPr/>
        </p:nvSpPr>
        <p:spPr>
          <a:xfrm>
            <a:off x="4946100" y="4338863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4"/>
          <p:cNvSpPr txBox="1"/>
          <p:nvPr/>
        </p:nvSpPr>
        <p:spPr>
          <a:xfrm>
            <a:off x="6704525" y="4338875"/>
            <a:ext cx="1423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 Indonesia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4"/>
          <p:cNvSpPr txBox="1"/>
          <p:nvPr/>
        </p:nvSpPr>
        <p:spPr>
          <a:xfrm>
            <a:off x="2444478" y="2839500"/>
            <a:ext cx="2045100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D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Michael Wilbert P.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</a:t>
            </a: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RMT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-037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Analyst</a:t>
            </a: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0813 1234 1234 (isi sendiri)</a:t>
            </a:r>
            <a:endParaRPr sz="10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noreply@hacktiv8.com </a:t>
            </a:r>
            <a:endParaRPr sz="14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85" name="Google Shape;485;p84"/>
          <p:cNvSpPr txBox="1"/>
          <p:nvPr/>
        </p:nvSpPr>
        <p:spPr>
          <a:xfrm>
            <a:off x="4489578" y="2839500"/>
            <a:ext cx="2154382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D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Catherine Kezia W.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</a:t>
            </a: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RMT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-037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Engineer</a:t>
            </a:r>
            <a:endParaRPr lang="en-ID"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>
              <a:buSzPts val="1000"/>
            </a:pPr>
            <a:r>
              <a:rPr lang="en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0813 1234 1234 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(</a:t>
            </a:r>
            <a:r>
              <a:rPr lang="en-ID" sz="1000" b="0" i="0" u="none" strike="noStrike" cap="none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isi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r>
              <a:rPr lang="en-ID" sz="1000" b="0" i="0" u="none" strike="noStrike" cap="none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sendiri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)</a:t>
            </a:r>
            <a:endParaRPr sz="10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noreply@hacktiv8.com</a:t>
            </a:r>
            <a:endParaRPr sz="14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2" name="Google Shape;485;p84">
            <a:extLst>
              <a:ext uri="{FF2B5EF4-FFF2-40B4-BE49-F238E27FC236}">
                <a16:creationId xmlns:a16="http://schemas.microsoft.com/office/drawing/2014/main" id="{F831B2E4-D11E-8A15-7565-9D6E91B703C0}"/>
              </a:ext>
            </a:extLst>
          </p:cNvPr>
          <p:cNvSpPr txBox="1"/>
          <p:nvPr/>
        </p:nvSpPr>
        <p:spPr>
          <a:xfrm>
            <a:off x="6590240" y="2839500"/>
            <a:ext cx="2154382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D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Andrew Ananta 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</a:t>
            </a:r>
            <a:r>
              <a:rPr lang="en-ID" sz="1000" dirty="0" err="1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RMT</a:t>
            </a: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-037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10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Engineer</a:t>
            </a:r>
            <a:endParaRPr lang="en-ID"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>
              <a:buSzPts val="1000"/>
            </a:pPr>
            <a:r>
              <a:rPr lang="en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0813 1234 1234 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(</a:t>
            </a:r>
            <a:r>
              <a:rPr lang="en-ID" sz="1000" b="0" i="0" u="none" strike="noStrike" cap="none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isi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r>
              <a:rPr lang="en-ID" sz="1000" b="0" i="0" u="none" strike="noStrike" cap="none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sendiri</a:t>
            </a:r>
            <a:r>
              <a:rPr lang="en-ID" sz="10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)</a:t>
            </a:r>
            <a:endParaRPr sz="10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noreply@hacktiv8.com</a:t>
            </a:r>
            <a:endParaRPr sz="14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F62F976A-6D8A-6663-A5AB-1DD234E08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6">
            <a:extLst>
              <a:ext uri="{FF2B5EF4-FFF2-40B4-BE49-F238E27FC236}">
                <a16:creationId xmlns:a16="http://schemas.microsoft.com/office/drawing/2014/main" id="{C704AA96-C4A4-C072-8EBF-26BE3464807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D09DEDD-2F68-57EE-7379-0C16C33A34C0}"/>
              </a:ext>
            </a:extLst>
          </p:cNvPr>
          <p:cNvSpPr/>
          <p:nvPr/>
        </p:nvSpPr>
        <p:spPr>
          <a:xfrm>
            <a:off x="3302936" y="1630711"/>
            <a:ext cx="2084832" cy="202012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A01C6D2-B233-46B2-6AB9-2B8229BF38D7}"/>
              </a:ext>
            </a:extLst>
          </p:cNvPr>
          <p:cNvSpPr txBox="1">
            <a:spLocks/>
          </p:cNvSpPr>
          <p:nvPr/>
        </p:nvSpPr>
        <p:spPr>
          <a:xfrm>
            <a:off x="3338906" y="2382111"/>
            <a:ext cx="2012892" cy="517326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en-US" sz="3600" b="1" dirty="0">
                <a:solidFill>
                  <a:schemeClr val="bg1"/>
                </a:solidFill>
                <a:latin typeface="Arial" panose="020B0604020202020204" pitchFamily="34" charset="0"/>
              </a:rPr>
              <a:t>Agenda</a:t>
            </a:r>
          </a:p>
          <a:p>
            <a:pPr algn="ctr"/>
            <a:endParaRPr lang="en-ID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631006C-6197-FB2D-28A1-C8D9D2C0870F}"/>
              </a:ext>
            </a:extLst>
          </p:cNvPr>
          <p:cNvSpPr/>
          <p:nvPr/>
        </p:nvSpPr>
        <p:spPr>
          <a:xfrm>
            <a:off x="3583551" y="232514"/>
            <a:ext cx="1308983" cy="1224396"/>
          </a:xfrm>
          <a:prstGeom prst="ellipse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D99F754-5C30-93FF-319F-060C03138C46}"/>
              </a:ext>
            </a:extLst>
          </p:cNvPr>
          <p:cNvSpPr/>
          <p:nvPr/>
        </p:nvSpPr>
        <p:spPr>
          <a:xfrm>
            <a:off x="4905958" y="699369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900" b="1" dirty="0">
                <a:solidFill>
                  <a:schemeClr val="bg1"/>
                </a:solidFill>
              </a:rPr>
              <a:t>Project Backgrounds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B3EFD0E-06A8-5870-31C4-618F6BA2A55C}"/>
              </a:ext>
            </a:extLst>
          </p:cNvPr>
          <p:cNvSpPr/>
          <p:nvPr/>
        </p:nvSpPr>
        <p:spPr>
          <a:xfrm>
            <a:off x="5511746" y="1937129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Timeline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E776706-300E-63A5-A545-42CAADA647E0}"/>
              </a:ext>
            </a:extLst>
          </p:cNvPr>
          <p:cNvSpPr/>
          <p:nvPr/>
        </p:nvSpPr>
        <p:spPr>
          <a:xfrm>
            <a:off x="5076129" y="3199656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F845924-09AA-07E9-BF99-2F1AAC477FB4}"/>
              </a:ext>
            </a:extLst>
          </p:cNvPr>
          <p:cNvSpPr/>
          <p:nvPr/>
        </p:nvSpPr>
        <p:spPr>
          <a:xfrm>
            <a:off x="3767146" y="3773723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Result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52B4244-0493-EF6A-1FF0-BC7B9F79FEAC}"/>
              </a:ext>
            </a:extLst>
          </p:cNvPr>
          <p:cNvSpPr/>
          <p:nvPr/>
        </p:nvSpPr>
        <p:spPr>
          <a:xfrm>
            <a:off x="2423478" y="3321314"/>
            <a:ext cx="1308983" cy="1224396"/>
          </a:xfrm>
          <a:prstGeom prst="ellipse">
            <a:avLst/>
          </a:prstGeom>
          <a:solidFill>
            <a:srgbClr val="F05A28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715B79-F0E8-A233-A31F-2BE1AE73FC26}"/>
              </a:ext>
            </a:extLst>
          </p:cNvPr>
          <p:cNvSpPr/>
          <p:nvPr/>
        </p:nvSpPr>
        <p:spPr>
          <a:xfrm>
            <a:off x="1860929" y="2093051"/>
            <a:ext cx="1308983" cy="1224396"/>
          </a:xfrm>
          <a:prstGeom prst="ellipse">
            <a:avLst/>
          </a:prstGeom>
          <a:solidFill>
            <a:srgbClr val="F06634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Success Story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5371772-B3E5-FA71-AD97-B9AE2920CE8A}"/>
              </a:ext>
            </a:extLst>
          </p:cNvPr>
          <p:cNvSpPr/>
          <p:nvPr/>
        </p:nvSpPr>
        <p:spPr>
          <a:xfrm rot="1314596">
            <a:off x="4815904" y="976436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A45C6BA-850F-AB4B-8955-C0D3E575EBD0}"/>
              </a:ext>
            </a:extLst>
          </p:cNvPr>
          <p:cNvSpPr/>
          <p:nvPr/>
        </p:nvSpPr>
        <p:spPr>
          <a:xfrm rot="3721060">
            <a:off x="5778289" y="1836436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0525C5C-AE37-000B-2275-5526ED9EAD29}"/>
              </a:ext>
            </a:extLst>
          </p:cNvPr>
          <p:cNvSpPr/>
          <p:nvPr/>
        </p:nvSpPr>
        <p:spPr>
          <a:xfrm rot="6422827">
            <a:off x="5889438" y="3091549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365F538-6A1D-AB6C-BC78-A43346B0E426}"/>
              </a:ext>
            </a:extLst>
          </p:cNvPr>
          <p:cNvSpPr/>
          <p:nvPr/>
        </p:nvSpPr>
        <p:spPr>
          <a:xfrm rot="8973849">
            <a:off x="5002488" y="4046748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6D1067BA-360B-38D8-73D1-D2393E09F412}"/>
              </a:ext>
            </a:extLst>
          </p:cNvPr>
          <p:cNvSpPr/>
          <p:nvPr/>
        </p:nvSpPr>
        <p:spPr>
          <a:xfrm rot="12175315">
            <a:off x="3642407" y="4080927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1266EF7F-B627-D837-F8DE-7C8B9B4BE79D}"/>
              </a:ext>
            </a:extLst>
          </p:cNvPr>
          <p:cNvSpPr/>
          <p:nvPr/>
        </p:nvSpPr>
        <p:spPr>
          <a:xfrm rot="14506402">
            <a:off x="2681642" y="3229636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0" name="Picture 19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D44215FA-913F-56F3-C018-08C609695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81" y="142376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8F21E30-93DC-D49E-7908-8616A2ECD928}"/>
              </a:ext>
            </a:extLst>
          </p:cNvPr>
          <p:cNvSpPr/>
          <p:nvPr/>
        </p:nvSpPr>
        <p:spPr>
          <a:xfrm>
            <a:off x="2305592" y="850398"/>
            <a:ext cx="1308983" cy="1224396"/>
          </a:xfrm>
          <a:prstGeom prst="ellipse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0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97947C59-B744-9897-D523-A4CB25FFE976}"/>
              </a:ext>
            </a:extLst>
          </p:cNvPr>
          <p:cNvSpPr/>
          <p:nvPr/>
        </p:nvSpPr>
        <p:spPr>
          <a:xfrm rot="17407677">
            <a:off x="2618420" y="1949882"/>
            <a:ext cx="180109" cy="216215"/>
          </a:xfrm>
          <a:prstGeom prst="rightArrow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067226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>
          <a:extLst>
            <a:ext uri="{FF2B5EF4-FFF2-40B4-BE49-F238E27FC236}">
              <a16:creationId xmlns:a16="http://schemas.microsoft.com/office/drawing/2014/main" id="{27587ACE-6254-6607-E77C-EAA4B110D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146CFF20-E083-44F4-7731-E1E0E088685F}"/>
              </a:ext>
            </a:extLst>
          </p:cNvPr>
          <p:cNvSpPr/>
          <p:nvPr/>
        </p:nvSpPr>
        <p:spPr>
          <a:xfrm>
            <a:off x="4848492" y="1669065"/>
            <a:ext cx="914399" cy="596900"/>
          </a:xfrm>
          <a:prstGeom prst="ellipse">
            <a:avLst/>
          </a:prstGeom>
          <a:solidFill>
            <a:srgbClr val="FFAB40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1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147B2D8-C8B2-826B-964C-846B50A562B9}"/>
              </a:ext>
            </a:extLst>
          </p:cNvPr>
          <p:cNvSpPr/>
          <p:nvPr/>
        </p:nvSpPr>
        <p:spPr>
          <a:xfrm>
            <a:off x="325581" y="1100976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9A2B82D-60A1-77E5-82ED-0FABE26E1D0B}"/>
              </a:ext>
            </a:extLst>
          </p:cNvPr>
          <p:cNvSpPr/>
          <p:nvPr/>
        </p:nvSpPr>
        <p:spPr>
          <a:xfrm>
            <a:off x="2344881" y="1917224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A9F2D9-DA73-6C5A-D156-ABACAF9F4028}"/>
              </a:ext>
            </a:extLst>
          </p:cNvPr>
          <p:cNvSpPr/>
          <p:nvPr/>
        </p:nvSpPr>
        <p:spPr>
          <a:xfrm>
            <a:off x="6453159" y="1944503"/>
            <a:ext cx="1704109" cy="2544325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C467BE6-6C87-05D6-2C31-6EF2D2C414EB}"/>
              </a:ext>
            </a:extLst>
          </p:cNvPr>
          <p:cNvSpPr/>
          <p:nvPr/>
        </p:nvSpPr>
        <p:spPr>
          <a:xfrm>
            <a:off x="4413131" y="1183459"/>
            <a:ext cx="1704109" cy="24464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8F16A3-AB60-C9D5-567A-AAE5C3A1F7FC}"/>
              </a:ext>
            </a:extLst>
          </p:cNvPr>
          <p:cNvSpPr/>
          <p:nvPr/>
        </p:nvSpPr>
        <p:spPr>
          <a:xfrm>
            <a:off x="6453159" y="2279073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8AB6F46-F70A-A309-D4DF-ADE84DCF0FC5}"/>
              </a:ext>
            </a:extLst>
          </p:cNvPr>
          <p:cNvSpPr/>
          <p:nvPr/>
        </p:nvSpPr>
        <p:spPr>
          <a:xfrm>
            <a:off x="4414735" y="741219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3EB0E78-E6F8-D7DC-5D4B-91A668385A2D}"/>
              </a:ext>
            </a:extLst>
          </p:cNvPr>
          <p:cNvSpPr/>
          <p:nvPr/>
        </p:nvSpPr>
        <p:spPr>
          <a:xfrm>
            <a:off x="2344881" y="2279073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2FF643C-82F1-71BF-EA18-BF4D46ACD5C3}"/>
              </a:ext>
            </a:extLst>
          </p:cNvPr>
          <p:cNvSpPr/>
          <p:nvPr/>
        </p:nvSpPr>
        <p:spPr>
          <a:xfrm>
            <a:off x="325582" y="741219"/>
            <a:ext cx="1704109" cy="2517532"/>
          </a:xfrm>
          <a:prstGeom prst="roundRect">
            <a:avLst/>
          </a:prstGeom>
          <a:solidFill>
            <a:srgbClr val="F7952E"/>
          </a:solidFill>
          <a:ln>
            <a:solidFill>
              <a:srgbClr val="F0663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5" name="Google Shape;435;p79">
            <a:extLst>
              <a:ext uri="{FF2B5EF4-FFF2-40B4-BE49-F238E27FC236}">
                <a16:creationId xmlns:a16="http://schemas.microsoft.com/office/drawing/2014/main" id="{4559E305-C12E-9ADC-3517-571D2056A5A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63FED4-C6B1-3441-1618-63CE32983E6E}"/>
              </a:ext>
            </a:extLst>
          </p:cNvPr>
          <p:cNvSpPr txBox="1"/>
          <p:nvPr/>
        </p:nvSpPr>
        <p:spPr>
          <a:xfrm>
            <a:off x="1388918" y="54507"/>
            <a:ext cx="63661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D" sz="3200" b="1" i="0" u="none" strike="noStrike" dirty="0" err="1">
                <a:solidFill>
                  <a:srgbClr val="F36733"/>
                </a:solidFill>
                <a:effectLst/>
                <a:latin typeface="Work Sans ExtraBold" pitchFamily="2" charset="0"/>
              </a:rPr>
              <a:t>RMT</a:t>
            </a:r>
            <a:r>
              <a:rPr lang="en-ID" sz="3200" b="1" i="0" u="none" strike="noStrike" dirty="0">
                <a:solidFill>
                  <a:srgbClr val="F36733"/>
                </a:solidFill>
                <a:effectLst/>
                <a:latin typeface="Work Sans ExtraBold" pitchFamily="2" charset="0"/>
              </a:rPr>
              <a:t>-037</a:t>
            </a:r>
            <a:endParaRPr lang="en-ID" sz="3200" b="1" dirty="0">
              <a:solidFill>
                <a:srgbClr val="F36733"/>
              </a:solidFill>
              <a:latin typeface="Work Sans ExtraBold" pitchFamily="2" charset="0"/>
            </a:endParaRPr>
          </a:p>
        </p:txBody>
      </p:sp>
      <p:pic>
        <p:nvPicPr>
          <p:cNvPr id="5" name="Picture 4" descr="A person in a black jacket&#10;&#10;Description automatically generated">
            <a:extLst>
              <a:ext uri="{FF2B5EF4-FFF2-40B4-BE49-F238E27FC236}">
                <a16:creationId xmlns:a16="http://schemas.microsoft.com/office/drawing/2014/main" id="{C853C4CE-9BA3-D9F3-5336-C6BE2238CD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7236"/>
          <a:stretch/>
        </p:blipFill>
        <p:spPr>
          <a:xfrm>
            <a:off x="4586956" y="982947"/>
            <a:ext cx="1367016" cy="162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B72750-A39D-890F-756D-F041D8BB528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316" r="3168" b="19983"/>
          <a:stretch/>
        </p:blipFill>
        <p:spPr>
          <a:xfrm>
            <a:off x="2475099" y="2948214"/>
            <a:ext cx="1415966" cy="162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8" descr="A person with short black hair wearing a colorful shirt&#10;&#10;Description automatically generated">
            <a:extLst>
              <a:ext uri="{FF2B5EF4-FFF2-40B4-BE49-F238E27FC236}">
                <a16:creationId xmlns:a16="http://schemas.microsoft.com/office/drawing/2014/main" id="{2AD7BB2B-C338-FF53-61CA-A2DEF617EAB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6643"/>
          <a:stretch/>
        </p:blipFill>
        <p:spPr>
          <a:xfrm>
            <a:off x="504161" y="960087"/>
            <a:ext cx="1357053" cy="162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Picture 10" descr="A person in a suit and tie&#10;&#10;Description automatically generated">
            <a:extLst>
              <a:ext uri="{FF2B5EF4-FFF2-40B4-BE49-F238E27FC236}">
                <a16:creationId xmlns:a16="http://schemas.microsoft.com/office/drawing/2014/main" id="{B2418CB2-5756-F135-7DCC-C527CD702C3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" b="11088"/>
          <a:stretch/>
        </p:blipFill>
        <p:spPr>
          <a:xfrm>
            <a:off x="6597230" y="2867892"/>
            <a:ext cx="1415966" cy="162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F61E82-0995-BF39-F8FB-6F6B003EA5AF}"/>
              </a:ext>
            </a:extLst>
          </p:cNvPr>
          <p:cNvSpPr txBox="1"/>
          <p:nvPr/>
        </p:nvSpPr>
        <p:spPr>
          <a:xfrm>
            <a:off x="2097713" y="2352034"/>
            <a:ext cx="2170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Catherine Kezia </a:t>
            </a:r>
          </a:p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Wijaya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900EC-B598-6B7B-378A-CD59689B4660}"/>
              </a:ext>
            </a:extLst>
          </p:cNvPr>
          <p:cNvSpPr txBox="1"/>
          <p:nvPr/>
        </p:nvSpPr>
        <p:spPr>
          <a:xfrm>
            <a:off x="92267" y="2652770"/>
            <a:ext cx="2170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Michael Wilbert </a:t>
            </a:r>
            <a:r>
              <a:rPr lang="en-ID" b="1" dirty="0" err="1">
                <a:solidFill>
                  <a:schemeClr val="bg1"/>
                </a:solidFill>
                <a:latin typeface="+mj-lt"/>
              </a:rPr>
              <a:t>Puradisastra</a:t>
            </a:r>
            <a:endParaRPr lang="en-ID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A006CA-4A0F-7D4D-C0B0-364505DDB970}"/>
              </a:ext>
            </a:extLst>
          </p:cNvPr>
          <p:cNvSpPr txBox="1"/>
          <p:nvPr/>
        </p:nvSpPr>
        <p:spPr>
          <a:xfrm>
            <a:off x="4179208" y="2686604"/>
            <a:ext cx="2170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Achmed Alridho Zulkarnaen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39C655-B0C3-8DD6-CA93-53882358CD47}"/>
              </a:ext>
            </a:extLst>
          </p:cNvPr>
          <p:cNvSpPr txBox="1"/>
          <p:nvPr/>
        </p:nvSpPr>
        <p:spPr>
          <a:xfrm>
            <a:off x="6219844" y="2328114"/>
            <a:ext cx="2170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+mj-lt"/>
              </a:rPr>
              <a:t>Andrew Ananta</a:t>
            </a:r>
          </a:p>
          <a:p>
            <a:pPr algn="ctr"/>
            <a:r>
              <a:rPr lang="en-ID" b="1" dirty="0" err="1">
                <a:solidFill>
                  <a:schemeClr val="bg1"/>
                </a:solidFill>
                <a:latin typeface="+mj-lt"/>
              </a:rPr>
              <a:t>Aryatama</a:t>
            </a:r>
            <a:endParaRPr lang="en-ID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6" name="Picture 25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70BE0E55-F563-C820-9382-68DA1F2B76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95029" y="639282"/>
            <a:ext cx="923389" cy="923389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62166E-7010-A8CD-3DAD-4373788D9863}"/>
              </a:ext>
            </a:extLst>
          </p:cNvPr>
          <p:cNvSpPr txBox="1"/>
          <p:nvPr/>
        </p:nvSpPr>
        <p:spPr>
          <a:xfrm>
            <a:off x="98644" y="3272147"/>
            <a:ext cx="217073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tx1"/>
                </a:solidFill>
                <a:latin typeface="+mj-lt"/>
              </a:rPr>
              <a:t>Data Analyst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EA261-EB03-76D9-702B-EAA6F2B94088}"/>
              </a:ext>
            </a:extLst>
          </p:cNvPr>
          <p:cNvSpPr txBox="1"/>
          <p:nvPr/>
        </p:nvSpPr>
        <p:spPr>
          <a:xfrm>
            <a:off x="2111566" y="1944503"/>
            <a:ext cx="217073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tx1"/>
                </a:solidFill>
                <a:latin typeface="+mj-lt"/>
              </a:rPr>
              <a:t>Data Engineer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2231E-5E82-CFC1-6609-D13523101E06}"/>
              </a:ext>
            </a:extLst>
          </p:cNvPr>
          <p:cNvSpPr txBox="1"/>
          <p:nvPr/>
        </p:nvSpPr>
        <p:spPr>
          <a:xfrm>
            <a:off x="6226772" y="1971296"/>
            <a:ext cx="217073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tx1"/>
                </a:solidFill>
                <a:latin typeface="+mj-lt"/>
              </a:rPr>
              <a:t>Data Engineer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F2DCDF-9CDA-7240-ADA3-5E6ADCB7A9A6}"/>
              </a:ext>
            </a:extLst>
          </p:cNvPr>
          <p:cNvSpPr txBox="1"/>
          <p:nvPr/>
        </p:nvSpPr>
        <p:spPr>
          <a:xfrm>
            <a:off x="4152203" y="3268014"/>
            <a:ext cx="217073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tx1"/>
                </a:solidFill>
                <a:latin typeface="+mj-lt"/>
              </a:rPr>
              <a:t>Data Scientist</a:t>
            </a:r>
          </a:p>
        </p:txBody>
      </p:sp>
      <p:sp>
        <p:nvSpPr>
          <p:cNvPr id="24" name="Google Shape;401;p77">
            <a:extLst>
              <a:ext uri="{FF2B5EF4-FFF2-40B4-BE49-F238E27FC236}">
                <a16:creationId xmlns:a16="http://schemas.microsoft.com/office/drawing/2014/main" id="{D945A97D-C772-FF83-3586-8DFD7DFED6AE}"/>
              </a:ext>
            </a:extLst>
          </p:cNvPr>
          <p:cNvSpPr txBox="1"/>
          <p:nvPr/>
        </p:nvSpPr>
        <p:spPr>
          <a:xfrm>
            <a:off x="92267" y="0"/>
            <a:ext cx="301089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Introduction</a:t>
            </a:r>
            <a:endParaRPr sz="2300" b="1" dirty="0">
              <a:solidFill>
                <a:srgbClr val="1D3D70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975840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>
          <a:extLst>
            <a:ext uri="{FF2B5EF4-FFF2-40B4-BE49-F238E27FC236}">
              <a16:creationId xmlns:a16="http://schemas.microsoft.com/office/drawing/2014/main" id="{A974908B-4D29-4375-0EB5-94548A84E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7">
            <a:extLst>
              <a:ext uri="{FF2B5EF4-FFF2-40B4-BE49-F238E27FC236}">
                <a16:creationId xmlns:a16="http://schemas.microsoft.com/office/drawing/2014/main" id="{704FAC06-7BB1-1E20-D380-919455373D70}"/>
              </a:ext>
            </a:extLst>
          </p:cNvPr>
          <p:cNvSpPr txBox="1"/>
          <p:nvPr/>
        </p:nvSpPr>
        <p:spPr>
          <a:xfrm>
            <a:off x="608567" y="1193320"/>
            <a:ext cx="301089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Background</a:t>
            </a:r>
            <a:endParaRPr sz="2300" b="1" dirty="0">
              <a:solidFill>
                <a:srgbClr val="1D3D70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02" name="Google Shape;402;p77">
            <a:extLst>
              <a:ext uri="{FF2B5EF4-FFF2-40B4-BE49-F238E27FC236}">
                <a16:creationId xmlns:a16="http://schemas.microsoft.com/office/drawing/2014/main" id="{6C3C56AF-385F-BDD8-B78D-C3AD7291A0D4}"/>
              </a:ext>
            </a:extLst>
          </p:cNvPr>
          <p:cNvSpPr txBox="1"/>
          <p:nvPr/>
        </p:nvSpPr>
        <p:spPr>
          <a:xfrm>
            <a:off x="449276" y="1831040"/>
            <a:ext cx="4668329" cy="2629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id-ID" sz="1050" dirty="0" smtClean="0"/>
              <a:t>V</a:t>
            </a:r>
            <a:r>
              <a:rPr lang="it-IT" sz="1050" dirty="0" smtClean="0"/>
              <a:t>olume </a:t>
            </a:r>
            <a:r>
              <a:rPr lang="it-IT" sz="1050" dirty="0"/>
              <a:t>ulasan produk sepatu pria di Tokopedia meningkat drastis</a:t>
            </a:r>
            <a:r>
              <a:rPr lang="it-IT" sz="1050" dirty="0" smtClean="0"/>
              <a:t>.</a:t>
            </a:r>
            <a:endParaRPr lang="id-ID" sz="1050" dirty="0" smtClean="0"/>
          </a:p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id-ID" sz="1050" dirty="0" smtClean="0"/>
              <a:t> </a:t>
            </a:r>
            <a:r>
              <a:rPr lang="id-ID" sz="1050" dirty="0"/>
              <a:t>Pengguna kesulitan memahami kelebihan dan kekurangan produk </a:t>
            </a:r>
            <a:r>
              <a:rPr lang="id-ID" sz="1050" dirty="0" smtClean="0"/>
              <a:t>karena banyaknya jumlah ulasan.</a:t>
            </a:r>
          </a:p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id-ID" sz="1050" dirty="0"/>
              <a:t>Kami ingin </a:t>
            </a:r>
            <a:r>
              <a:rPr lang="id-ID" sz="1050" dirty="0" smtClean="0"/>
              <a:t>mengembangkan </a:t>
            </a:r>
            <a:r>
              <a:rPr lang="id-ID" sz="1050" dirty="0"/>
              <a:t>aplikasi berbasis </a:t>
            </a:r>
            <a:r>
              <a:rPr lang="id-ID" sz="1050" b="1" dirty="0"/>
              <a:t>Natural Language Processing (NLP</a:t>
            </a:r>
            <a:r>
              <a:rPr lang="id-ID" sz="1050" b="1" dirty="0" smtClean="0"/>
              <a:t>)</a:t>
            </a:r>
            <a:r>
              <a:rPr lang="id-ID" sz="1050" dirty="0"/>
              <a:t> untuk </a:t>
            </a:r>
            <a:r>
              <a:rPr lang="id-ID" sz="1050" dirty="0" smtClean="0"/>
              <a:t>mengklasifikasikan </a:t>
            </a:r>
            <a:r>
              <a:rPr lang="id-ID" sz="1050" dirty="0"/>
              <a:t>sentimen ulasan menjadi </a:t>
            </a:r>
            <a:r>
              <a:rPr lang="id-ID" sz="1050" b="1" dirty="0"/>
              <a:t>positif</a:t>
            </a:r>
            <a:r>
              <a:rPr lang="id-ID" sz="1050" dirty="0"/>
              <a:t> atau </a:t>
            </a:r>
            <a:r>
              <a:rPr lang="id-ID" sz="1050" b="1" dirty="0"/>
              <a:t>negatif</a:t>
            </a:r>
            <a:r>
              <a:rPr lang="id-ID" sz="1050" dirty="0" smtClean="0"/>
              <a:t>.</a:t>
            </a:r>
          </a:p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id-ID" sz="1050" dirty="0"/>
              <a:t>Menampilkan  kata-kata yang sering muncul dalam </a:t>
            </a:r>
            <a:r>
              <a:rPr lang="id-ID" sz="1050" dirty="0" smtClean="0"/>
              <a:t>ulasan</a:t>
            </a:r>
          </a:p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id-ID" sz="1050" dirty="0"/>
              <a:t>Pengguna dapat memanfaatkan aplikasi untuk mendapatkan wawasan otomatis dari ulasan produk, sehingga pembeli dan penjual ebih percaya diri dalam proses pembelian dan evaluasi produk.</a:t>
            </a:r>
            <a:endParaRPr lang="id-ID" sz="1050" dirty="0" smtClean="0"/>
          </a:p>
          <a:p>
            <a:pPr marL="171450" lvl="0" indent="-171450" algn="just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endParaRPr sz="1000" b="0" i="0" u="none" strike="noStrike" cap="none" dirty="0">
              <a:solidFill>
                <a:srgbClr val="434343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403" name="Google Shape;403;p77">
            <a:extLst>
              <a:ext uri="{FF2B5EF4-FFF2-40B4-BE49-F238E27FC236}">
                <a16:creationId xmlns:a16="http://schemas.microsoft.com/office/drawing/2014/main" id="{38167C97-F80B-08CB-27FD-B95C8DF32A9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5A78E6A5-134F-0192-C58C-67D94FF3F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01" y="132529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4" name="Google Shape;401;p77">
            <a:extLst>
              <a:ext uri="{FF2B5EF4-FFF2-40B4-BE49-F238E27FC236}">
                <a16:creationId xmlns:a16="http://schemas.microsoft.com/office/drawing/2014/main" id="{1AA971D1-21D3-DD24-3515-57A25AE50517}"/>
              </a:ext>
            </a:extLst>
          </p:cNvPr>
          <p:cNvSpPr txBox="1"/>
          <p:nvPr/>
        </p:nvSpPr>
        <p:spPr>
          <a:xfrm>
            <a:off x="5368335" y="1235080"/>
            <a:ext cx="301089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b="1" dirty="0">
                <a:solidFill>
                  <a:srgbClr val="F36733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Objective</a:t>
            </a:r>
            <a:endParaRPr sz="2300" b="1" dirty="0">
              <a:solidFill>
                <a:srgbClr val="F36733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7" name="Google Shape;402;p77">
            <a:extLst>
              <a:ext uri="{FF2B5EF4-FFF2-40B4-BE49-F238E27FC236}">
                <a16:creationId xmlns:a16="http://schemas.microsoft.com/office/drawing/2014/main" id="{DD610C2F-992B-CFFA-0CCD-13F4C83713EB}"/>
              </a:ext>
            </a:extLst>
          </p:cNvPr>
          <p:cNvSpPr txBox="1"/>
          <p:nvPr/>
        </p:nvSpPr>
        <p:spPr>
          <a:xfrm>
            <a:off x="5276895" y="1941680"/>
            <a:ext cx="3102330" cy="1997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Menganalisis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ulasan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sepatu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pria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di Tokopedia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dengan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NLP.</a:t>
            </a:r>
          </a:p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Mengklasifikasikan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sentimen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positif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dan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negatif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.</a:t>
            </a:r>
          </a:p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Menampilkan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kata-kata yang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sering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muncul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dalam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ulasan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.</a:t>
            </a:r>
          </a:p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Membantu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customer dan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penjual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dalam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memahami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kelebihan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dan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kekurangan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produk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.</a:t>
            </a:r>
          </a:p>
          <a:p>
            <a:pPr marL="171450" marR="0" lvl="0" indent="-171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Meningkatkan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pengalaman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belanja</a:t>
            </a:r>
            <a:r>
              <a:rPr lang="en-ID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 di Tokopedia.</a:t>
            </a:r>
            <a:endParaRPr sz="1000" b="0" i="0" u="none" strike="noStrike" cap="none" dirty="0">
              <a:solidFill>
                <a:srgbClr val="434343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BC157E3-C95C-EE7C-A241-52AFA9FC3043}"/>
              </a:ext>
            </a:extLst>
          </p:cNvPr>
          <p:cNvSpPr/>
          <p:nvPr/>
        </p:nvSpPr>
        <p:spPr>
          <a:xfrm>
            <a:off x="9178665" y="4860017"/>
            <a:ext cx="3102330" cy="2529840"/>
          </a:xfrm>
          <a:prstGeom prst="ellipse">
            <a:avLst/>
          </a:prstGeom>
          <a:solidFill>
            <a:srgbClr val="F36733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100" b="1" dirty="0">
                <a:solidFill>
                  <a:schemeClr val="bg1"/>
                </a:solidFill>
              </a:rPr>
              <a:t>Project Backgrounds</a:t>
            </a:r>
          </a:p>
        </p:txBody>
      </p:sp>
      <p:sp>
        <p:nvSpPr>
          <p:cNvPr id="2" name="Google Shape;401;p77">
            <a:extLst>
              <a:ext uri="{FF2B5EF4-FFF2-40B4-BE49-F238E27FC236}">
                <a16:creationId xmlns:a16="http://schemas.microsoft.com/office/drawing/2014/main" id="{3B4FE402-C82B-DBCE-D6FA-7ED96877D360}"/>
              </a:ext>
            </a:extLst>
          </p:cNvPr>
          <p:cNvSpPr txBox="1"/>
          <p:nvPr/>
        </p:nvSpPr>
        <p:spPr>
          <a:xfrm>
            <a:off x="2783441" y="294561"/>
            <a:ext cx="3577117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Project </a:t>
            </a:r>
            <a:r>
              <a:rPr lang="en" sz="2300" b="1" dirty="0">
                <a:solidFill>
                  <a:srgbClr val="EF4D23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Background</a:t>
            </a:r>
            <a:endParaRPr sz="2300" b="1" dirty="0">
              <a:solidFill>
                <a:srgbClr val="EF4D23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877965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1"/>
          <p:cNvSpPr/>
          <p:nvPr/>
        </p:nvSpPr>
        <p:spPr>
          <a:xfrm>
            <a:off x="6516974" y="1788042"/>
            <a:ext cx="1698361" cy="8961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71"/>
          <p:cNvSpPr/>
          <p:nvPr/>
        </p:nvSpPr>
        <p:spPr>
          <a:xfrm>
            <a:off x="4565288" y="2550141"/>
            <a:ext cx="1826278" cy="1411800"/>
          </a:xfrm>
          <a:prstGeom prst="rect">
            <a:avLst/>
          </a:prstGeom>
          <a:solidFill>
            <a:srgbClr val="FFF5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71"/>
          <p:cNvSpPr/>
          <p:nvPr/>
        </p:nvSpPr>
        <p:spPr>
          <a:xfrm>
            <a:off x="2613599" y="1549717"/>
            <a:ext cx="1667339" cy="1134425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71"/>
          <p:cNvSpPr/>
          <p:nvPr/>
        </p:nvSpPr>
        <p:spPr>
          <a:xfrm>
            <a:off x="668150" y="2550141"/>
            <a:ext cx="1660200" cy="1164801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71"/>
          <p:cNvSpPr txBox="1"/>
          <p:nvPr/>
        </p:nvSpPr>
        <p:spPr>
          <a:xfrm>
            <a:off x="6495135" y="1721663"/>
            <a:ext cx="1826277" cy="8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F06634"/>
                </a:solidFill>
                <a:latin typeface="+mj-lt"/>
                <a:ea typeface="Inter"/>
                <a:cs typeface="Inter"/>
                <a:sym typeface="Inter"/>
              </a:rPr>
              <a:t>Deploy Model</a:t>
            </a:r>
            <a:endParaRPr sz="1000" b="1" i="0" u="none" strike="noStrike" cap="none" dirty="0">
              <a:solidFill>
                <a:srgbClr val="F06634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F06634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EF4D23"/>
                </a:solidFill>
                <a:latin typeface="+mn-lt"/>
                <a:ea typeface="Inter"/>
                <a:cs typeface="Inter"/>
                <a:sym typeface="Inter"/>
              </a:rPr>
              <a:t>Deploy the model on Hugging Face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EF4D23"/>
                </a:solidFill>
                <a:latin typeface="+mn-lt"/>
                <a:ea typeface="Inter"/>
                <a:cs typeface="Inter"/>
                <a:sym typeface="Inter"/>
              </a:rPr>
              <a:t>Finalize and polish presentation materials</a:t>
            </a:r>
          </a:p>
        </p:txBody>
      </p:sp>
      <p:sp>
        <p:nvSpPr>
          <p:cNvPr id="333" name="Google Shape;333;p71"/>
          <p:cNvSpPr txBox="1"/>
          <p:nvPr/>
        </p:nvSpPr>
        <p:spPr>
          <a:xfrm>
            <a:off x="4515637" y="2616253"/>
            <a:ext cx="1951687" cy="1225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FFAB40"/>
                </a:solidFill>
                <a:latin typeface="Inter"/>
                <a:ea typeface="Inter"/>
                <a:cs typeface="Inter"/>
                <a:sym typeface="Inter"/>
              </a:rPr>
              <a:t>Modelling &amp; EDA</a:t>
            </a:r>
            <a:endParaRPr sz="1000" b="1" i="0" u="none" strike="noStrike" cap="none" dirty="0">
              <a:solidFill>
                <a:srgbClr val="FFAB4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FFAB4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Develop the NLP model using transfer learning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Evaluate the model's performance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Conduct Exploratory Data Analysis (EDA)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Visualize key findings from EDA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FFAB40"/>
                </a:solidFill>
                <a:latin typeface="+mn-lt"/>
                <a:ea typeface="Inter"/>
                <a:cs typeface="Inter"/>
                <a:sym typeface="Inter"/>
              </a:rPr>
              <a:t>Draw conclusions based on the EDA and model results</a:t>
            </a:r>
          </a:p>
        </p:txBody>
      </p:sp>
      <p:sp>
        <p:nvSpPr>
          <p:cNvPr id="334" name="Google Shape;334;p71"/>
          <p:cNvSpPr txBox="1"/>
          <p:nvPr/>
        </p:nvSpPr>
        <p:spPr>
          <a:xfrm>
            <a:off x="1075975" y="6316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Timeline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336" name="Google Shape;336;p71"/>
          <p:cNvSpPr/>
          <p:nvPr/>
        </p:nvSpPr>
        <p:spPr>
          <a:xfrm>
            <a:off x="4558575" y="2550643"/>
            <a:ext cx="1958400" cy="133500"/>
          </a:xfrm>
          <a:prstGeom prst="rect">
            <a:avLst/>
          </a:prstGeom>
          <a:solidFill>
            <a:srgbClr val="FFA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71"/>
          <p:cNvSpPr txBox="1"/>
          <p:nvPr/>
        </p:nvSpPr>
        <p:spPr>
          <a:xfrm>
            <a:off x="4499218" y="1950035"/>
            <a:ext cx="1881900" cy="56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FFAB40"/>
                </a:solidFill>
                <a:latin typeface="+mj-lt"/>
                <a:ea typeface="Inter"/>
                <a:cs typeface="Inter"/>
                <a:sym typeface="Inter"/>
              </a:rPr>
              <a:t>Day 7 - 8</a:t>
            </a:r>
            <a:endParaRPr sz="1000" b="1" i="0" u="none" strike="noStrike" cap="none" dirty="0">
              <a:solidFill>
                <a:srgbClr val="FFAB40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E6913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800" b="0" i="0" u="none" strike="noStrike" cap="none" dirty="0">
                <a:solidFill>
                  <a:srgbClr val="666666"/>
                </a:solidFill>
                <a:latin typeface="+mn-lt"/>
                <a:ea typeface="Inter"/>
                <a:cs typeface="Inter"/>
                <a:sym typeface="Inter"/>
              </a:rPr>
              <a:t>16 December 2024 - 17 December 2024</a:t>
            </a:r>
            <a:endParaRPr sz="800" b="1" i="0" u="none" strike="noStrike" cap="none" dirty="0">
              <a:solidFill>
                <a:srgbClr val="666666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338" name="Google Shape;338;p71"/>
          <p:cNvSpPr/>
          <p:nvPr/>
        </p:nvSpPr>
        <p:spPr>
          <a:xfrm>
            <a:off x="6516975" y="2550642"/>
            <a:ext cx="1958400" cy="133500"/>
          </a:xfrm>
          <a:prstGeom prst="rect">
            <a:avLst/>
          </a:prstGeom>
          <a:solidFill>
            <a:srgbClr val="F066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71"/>
          <p:cNvSpPr/>
          <p:nvPr/>
        </p:nvSpPr>
        <p:spPr>
          <a:xfrm>
            <a:off x="655200" y="2550643"/>
            <a:ext cx="1958400" cy="133500"/>
          </a:xfrm>
          <a:prstGeom prst="rect">
            <a:avLst/>
          </a:prstGeom>
          <a:solidFill>
            <a:srgbClr val="1D3D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71"/>
          <p:cNvSpPr txBox="1"/>
          <p:nvPr/>
        </p:nvSpPr>
        <p:spPr>
          <a:xfrm>
            <a:off x="635803" y="2616253"/>
            <a:ext cx="1769207" cy="103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1D3D70"/>
                </a:solidFill>
                <a:latin typeface="+mj-lt"/>
                <a:ea typeface="Inter"/>
                <a:cs typeface="Inter"/>
                <a:sym typeface="Inter"/>
              </a:rPr>
              <a:t>Brainstorming</a:t>
            </a:r>
            <a:endParaRPr sz="1000" b="1" i="0" u="none" strike="noStrike" cap="none" dirty="0">
              <a:solidFill>
                <a:srgbClr val="1D3D70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endParaRPr sz="400" b="1" i="0" u="none" strike="noStrike" cap="none" dirty="0">
              <a:solidFill>
                <a:srgbClr val="1D3D70"/>
              </a:solidFill>
              <a:latin typeface="+mn-lt"/>
              <a:ea typeface="Inter"/>
              <a:cs typeface="Inter"/>
              <a:sym typeface="Inter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1D3D70"/>
                </a:solidFill>
                <a:latin typeface="+mn-lt"/>
                <a:ea typeface="Inter"/>
                <a:cs typeface="Inter"/>
                <a:sym typeface="Inter"/>
              </a:rPr>
              <a:t>Brainstorming session for the project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1D3D70"/>
                </a:solidFill>
                <a:latin typeface="+mn-lt"/>
                <a:ea typeface="Inter"/>
                <a:cs typeface="Inter"/>
                <a:sym typeface="Inter"/>
              </a:rPr>
              <a:t>Concept development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1D3D70"/>
                </a:solidFill>
                <a:latin typeface="+mn-lt"/>
                <a:ea typeface="Inter"/>
                <a:cs typeface="Inter"/>
                <a:sym typeface="Inter"/>
              </a:rPr>
              <a:t>Deciding on the specific topic and scope (men's shoes reviews on Tokopedia)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1" name="Google Shape;341;p71"/>
          <p:cNvSpPr txBox="1"/>
          <p:nvPr/>
        </p:nvSpPr>
        <p:spPr>
          <a:xfrm>
            <a:off x="586470" y="1945844"/>
            <a:ext cx="1783500" cy="56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1D3D70"/>
                </a:solidFill>
                <a:latin typeface="+mj-lt"/>
                <a:ea typeface="Inter"/>
                <a:cs typeface="Inter"/>
                <a:sym typeface="Inter"/>
              </a:rPr>
              <a:t>Day 1 - 3</a:t>
            </a:r>
            <a:endParaRPr sz="800" b="1" i="0" u="none" strike="noStrike" cap="none" dirty="0">
              <a:solidFill>
                <a:srgbClr val="1D3D70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000000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800" b="0" i="0" u="none" strike="noStrike" cap="none" dirty="0">
                <a:solidFill>
                  <a:srgbClr val="666666"/>
                </a:solidFill>
                <a:latin typeface="+mn-lt"/>
                <a:ea typeface="Inter"/>
                <a:cs typeface="Inter"/>
                <a:sym typeface="Inter"/>
              </a:rPr>
              <a:t>11 December 2024 – 13 December 2024</a:t>
            </a:r>
            <a:endParaRPr sz="900" b="1" i="0" u="none" strike="noStrike" cap="none" dirty="0">
              <a:solidFill>
                <a:srgbClr val="666666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342" name="Google Shape;342;p71"/>
          <p:cNvSpPr/>
          <p:nvPr/>
        </p:nvSpPr>
        <p:spPr>
          <a:xfrm>
            <a:off x="2613600" y="2550643"/>
            <a:ext cx="1958400" cy="133500"/>
          </a:xfrm>
          <a:prstGeom prst="rect">
            <a:avLst/>
          </a:prstGeom>
          <a:solidFill>
            <a:srgbClr val="EF4D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71"/>
          <p:cNvSpPr txBox="1"/>
          <p:nvPr/>
        </p:nvSpPr>
        <p:spPr>
          <a:xfrm>
            <a:off x="2528700" y="2614710"/>
            <a:ext cx="1763235" cy="61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EF4D23"/>
                </a:solidFill>
                <a:latin typeface="+mj-lt"/>
                <a:ea typeface="Inter"/>
                <a:cs typeface="Inter"/>
                <a:sym typeface="Inter"/>
              </a:rPr>
              <a:t>Day 4 - 5</a:t>
            </a:r>
            <a:endParaRPr sz="1000" b="1" i="0" u="none" strike="noStrike" cap="none" dirty="0">
              <a:solidFill>
                <a:srgbClr val="EF4D23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800" b="0" i="0" u="none" strike="noStrike" cap="none" dirty="0">
                <a:solidFill>
                  <a:srgbClr val="666666"/>
                </a:solidFill>
                <a:latin typeface="+mn-lt"/>
                <a:ea typeface="Inter"/>
                <a:cs typeface="Inter"/>
                <a:sym typeface="Inter"/>
              </a:rPr>
              <a:t>14 December 2024 - 15 December 2024</a:t>
            </a:r>
            <a:endParaRPr lang="en-US" sz="800" b="1" i="0" u="none" strike="noStrike" cap="none" dirty="0">
              <a:solidFill>
                <a:srgbClr val="666666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345" name="Google Shape;345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46" name="Google Shape;346;p71"/>
          <p:cNvSpPr txBox="1"/>
          <p:nvPr/>
        </p:nvSpPr>
        <p:spPr>
          <a:xfrm>
            <a:off x="2600175" y="1486957"/>
            <a:ext cx="1730414" cy="1000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EF4D23"/>
                </a:solidFill>
                <a:latin typeface="+mj-lt"/>
                <a:ea typeface="Inter"/>
                <a:cs typeface="Inter"/>
                <a:sym typeface="Inter"/>
              </a:rPr>
              <a:t>Web Scraping</a:t>
            </a:r>
            <a:endParaRPr sz="1000" b="1" i="0" u="none" strike="noStrike" cap="none" dirty="0">
              <a:solidFill>
                <a:srgbClr val="EF4D23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EF4D2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EF4D23"/>
                </a:solidFill>
                <a:latin typeface="+mn-lt"/>
                <a:ea typeface="Inter"/>
                <a:cs typeface="Inter"/>
                <a:sym typeface="Inter"/>
              </a:rPr>
              <a:t>Web scraping data from Tokopedia related to men's shoes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 panose="020B0604020202020204" pitchFamily="34" charset="0"/>
              <a:buChar char="•"/>
            </a:pPr>
            <a:r>
              <a:rPr lang="en-US" sz="800" b="0" i="1" u="none" strike="noStrike" cap="none" dirty="0">
                <a:solidFill>
                  <a:srgbClr val="EF4D23"/>
                </a:solidFill>
                <a:latin typeface="+mn-lt"/>
                <a:ea typeface="Inter"/>
                <a:cs typeface="Inter"/>
                <a:sym typeface="Inter"/>
              </a:rPr>
              <a:t>Gathering reviews and other relevant data for sentiment analysis</a:t>
            </a:r>
          </a:p>
        </p:txBody>
      </p:sp>
      <p:sp>
        <p:nvSpPr>
          <p:cNvPr id="3" name="Google Shape;337;p71">
            <a:extLst>
              <a:ext uri="{FF2B5EF4-FFF2-40B4-BE49-F238E27FC236}">
                <a16:creationId xmlns:a16="http://schemas.microsoft.com/office/drawing/2014/main" id="{D4C1C60D-E684-D1F0-E7D3-1775AAA45D47}"/>
              </a:ext>
            </a:extLst>
          </p:cNvPr>
          <p:cNvSpPr txBox="1"/>
          <p:nvPr/>
        </p:nvSpPr>
        <p:spPr>
          <a:xfrm>
            <a:off x="6467324" y="2616590"/>
            <a:ext cx="1881900" cy="56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EF4D23"/>
                </a:solidFill>
                <a:latin typeface="+mj-lt"/>
                <a:ea typeface="Inter"/>
                <a:cs typeface="Inter"/>
                <a:sym typeface="Inter"/>
              </a:rPr>
              <a:t>Day 9 - 10</a:t>
            </a:r>
            <a:endParaRPr sz="1000" b="1" i="0" u="none" strike="noStrike" cap="none" dirty="0">
              <a:solidFill>
                <a:srgbClr val="EF4D23"/>
              </a:solidFill>
              <a:latin typeface="+mj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" b="1" i="0" u="none" strike="noStrike" cap="none" dirty="0">
              <a:solidFill>
                <a:srgbClr val="E6913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800" b="0" i="0" u="none" strike="noStrike" cap="none" dirty="0">
                <a:solidFill>
                  <a:srgbClr val="666666"/>
                </a:solidFill>
                <a:latin typeface="+mn-lt"/>
                <a:ea typeface="Inter"/>
                <a:cs typeface="Inter"/>
                <a:sym typeface="Inter"/>
              </a:rPr>
              <a:t>18 December 2024 - 19 December 2024</a:t>
            </a:r>
            <a:endParaRPr sz="800" b="1" i="0" u="none" strike="noStrike" cap="none" dirty="0">
              <a:solidFill>
                <a:srgbClr val="666666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D463A8-36AF-2A53-4683-708DC15B9C3B}"/>
              </a:ext>
            </a:extLst>
          </p:cNvPr>
          <p:cNvSpPr/>
          <p:nvPr/>
        </p:nvSpPr>
        <p:spPr>
          <a:xfrm>
            <a:off x="-1930400" y="-1498600"/>
            <a:ext cx="1549400" cy="1384300"/>
          </a:xfrm>
          <a:prstGeom prst="ellipse">
            <a:avLst/>
          </a:prstGeom>
          <a:solidFill>
            <a:srgbClr val="F36733"/>
          </a:solidFill>
          <a:ln w="127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100" b="1" dirty="0">
                <a:solidFill>
                  <a:schemeClr val="bg1"/>
                </a:solidFill>
              </a:rPr>
              <a:t>Timeline</a:t>
            </a:r>
          </a:p>
        </p:txBody>
      </p:sp>
      <p:pic>
        <p:nvPicPr>
          <p:cNvPr id="5" name="Picture 4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86321096-F0A5-BA64-E082-BCF7194DD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71" y="4118986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A7699F6D-662B-FC3C-A4ED-BA823B1D7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>
            <a:extLst>
              <a:ext uri="{FF2B5EF4-FFF2-40B4-BE49-F238E27FC236}">
                <a16:creationId xmlns:a16="http://schemas.microsoft.com/office/drawing/2014/main" id="{A7F1B7BF-17D8-7D95-4563-9BA63A3DB984}"/>
              </a:ext>
            </a:extLst>
          </p:cNvPr>
          <p:cNvSpPr txBox="1"/>
          <p:nvPr/>
        </p:nvSpPr>
        <p:spPr>
          <a:xfrm>
            <a:off x="392198" y="1377592"/>
            <a:ext cx="1823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Scraping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42" name="Google Shape;442;p80">
            <a:extLst>
              <a:ext uri="{FF2B5EF4-FFF2-40B4-BE49-F238E27FC236}">
                <a16:creationId xmlns:a16="http://schemas.microsoft.com/office/drawing/2014/main" id="{3C069C5E-A504-653A-1A4E-7CA5EA8B7EF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" name="Google Shape;440;p80">
            <a:extLst>
              <a:ext uri="{FF2B5EF4-FFF2-40B4-BE49-F238E27FC236}">
                <a16:creationId xmlns:a16="http://schemas.microsoft.com/office/drawing/2014/main" id="{EEDE2553-4D88-A88D-B983-3DB2C6775D3A}"/>
              </a:ext>
            </a:extLst>
          </p:cNvPr>
          <p:cNvSpPr txBox="1"/>
          <p:nvPr/>
        </p:nvSpPr>
        <p:spPr>
          <a:xfrm>
            <a:off x="4665723" y="1377592"/>
            <a:ext cx="1823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Modeling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117970-E831-55A0-0ED9-FF2E209AA4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4028"/>
          <a:stretch/>
        </p:blipFill>
        <p:spPr>
          <a:xfrm>
            <a:off x="545168" y="2003496"/>
            <a:ext cx="1517460" cy="4384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07B9B5-7601-E47F-7735-9C80AB217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422" y="1925975"/>
            <a:ext cx="679999" cy="8398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F42ACF-861D-4E72-4C15-BD6B54420E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384" y="2900121"/>
            <a:ext cx="1258076" cy="915828"/>
          </a:xfrm>
          <a:prstGeom prst="rect">
            <a:avLst/>
          </a:prstGeom>
        </p:spPr>
      </p:pic>
      <p:sp>
        <p:nvSpPr>
          <p:cNvPr id="10" name="Google Shape;440;p80">
            <a:extLst>
              <a:ext uri="{FF2B5EF4-FFF2-40B4-BE49-F238E27FC236}">
                <a16:creationId xmlns:a16="http://schemas.microsoft.com/office/drawing/2014/main" id="{8169BE0B-562B-8C73-7206-3A71960F59EF}"/>
              </a:ext>
            </a:extLst>
          </p:cNvPr>
          <p:cNvSpPr txBox="1"/>
          <p:nvPr/>
        </p:nvSpPr>
        <p:spPr>
          <a:xfrm>
            <a:off x="2894976" y="1377592"/>
            <a:ext cx="1091369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F36733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EDA</a:t>
            </a:r>
            <a:endParaRPr sz="2300" b="0" i="0" u="none" strike="noStrike" cap="none" dirty="0">
              <a:solidFill>
                <a:srgbClr val="F36733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6CDF606-3EAE-53CA-E359-E1EE75AF32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3056062" y="2005921"/>
            <a:ext cx="679999" cy="67999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1DAAC533-BCA7-ED87-7C61-DF697229468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686446" y="2900121"/>
            <a:ext cx="1419225" cy="247650"/>
          </a:xfrm>
          <a:prstGeom prst="rect">
            <a:avLst/>
          </a:prstGeom>
        </p:spPr>
      </p:pic>
      <p:sp>
        <p:nvSpPr>
          <p:cNvPr id="15" name="Google Shape;440;p80">
            <a:extLst>
              <a:ext uri="{FF2B5EF4-FFF2-40B4-BE49-F238E27FC236}">
                <a16:creationId xmlns:a16="http://schemas.microsoft.com/office/drawing/2014/main" id="{728BADA9-4959-33A7-65C8-FABB84972C4F}"/>
              </a:ext>
            </a:extLst>
          </p:cNvPr>
          <p:cNvSpPr txBox="1"/>
          <p:nvPr/>
        </p:nvSpPr>
        <p:spPr>
          <a:xfrm>
            <a:off x="6923408" y="1389802"/>
            <a:ext cx="1823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F36733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Deploy</a:t>
            </a:r>
            <a:endParaRPr sz="2300" b="0" i="0" u="none" strike="noStrike" cap="none" dirty="0">
              <a:solidFill>
                <a:srgbClr val="F36733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17" name="Picture 16" descr="A red paper boat with black text&#10;&#10;Description automatically generated">
            <a:extLst>
              <a:ext uri="{FF2B5EF4-FFF2-40B4-BE49-F238E27FC236}">
                <a16:creationId xmlns:a16="http://schemas.microsoft.com/office/drawing/2014/main" id="{9A2C5F3D-4E78-98F6-DFA2-632077F362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6446" y="1925975"/>
            <a:ext cx="1237324" cy="7239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78B6B74-0644-9A15-9BC2-CF682482332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45096" y="2758551"/>
            <a:ext cx="1251214" cy="7239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FAB116A-A3CD-FBF7-9F1A-A7D0AA56CC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9460"/>
          <a:stretch/>
        </p:blipFill>
        <p:spPr>
          <a:xfrm>
            <a:off x="647690" y="2649875"/>
            <a:ext cx="1314040" cy="430586"/>
          </a:xfrm>
          <a:prstGeom prst="rect">
            <a:avLst/>
          </a:prstGeom>
        </p:spPr>
      </p:pic>
      <p:sp>
        <p:nvSpPr>
          <p:cNvPr id="21" name="Google Shape;401;p77">
            <a:extLst>
              <a:ext uri="{FF2B5EF4-FFF2-40B4-BE49-F238E27FC236}">
                <a16:creationId xmlns:a16="http://schemas.microsoft.com/office/drawing/2014/main" id="{B7AF7443-9325-B182-C74F-B9B3EA4F9219}"/>
              </a:ext>
            </a:extLst>
          </p:cNvPr>
          <p:cNvSpPr txBox="1"/>
          <p:nvPr/>
        </p:nvSpPr>
        <p:spPr>
          <a:xfrm>
            <a:off x="2906531" y="374228"/>
            <a:ext cx="301089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1D3D70"/>
                </a:solidFill>
                <a:latin typeface="Work Sans ExtraBold" pitchFamily="2" charset="0"/>
                <a:ea typeface="Work Sans ExtraBold"/>
                <a:cs typeface="Work Sans ExtraBold"/>
                <a:sym typeface="Work Sans ExtraBold"/>
              </a:rPr>
              <a:t>Method</a:t>
            </a:r>
            <a:endParaRPr sz="2800" b="1" dirty="0">
              <a:solidFill>
                <a:srgbClr val="1D3D70"/>
              </a:solidFill>
              <a:latin typeface="Work Sans ExtraBold" pitchFamily="2" charset="0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22" name="Picture 21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F7C53C49-92D0-A061-AC99-4245ECE120D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3558" y="4161516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26136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EA549077-D19E-8C5A-7043-01B85C9F8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6">
            <a:extLst>
              <a:ext uri="{FF2B5EF4-FFF2-40B4-BE49-F238E27FC236}">
                <a16:creationId xmlns:a16="http://schemas.microsoft.com/office/drawing/2014/main" id="{B446D699-2F50-76FD-E754-E283389F450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92" name="Google Shape;392;p76">
            <a:extLst>
              <a:ext uri="{FF2B5EF4-FFF2-40B4-BE49-F238E27FC236}">
                <a16:creationId xmlns:a16="http://schemas.microsoft.com/office/drawing/2014/main" id="{5457DD2E-21EC-6690-DC4F-7950F7C342E6}"/>
              </a:ext>
            </a:extLst>
          </p:cNvPr>
          <p:cNvSpPr txBox="1"/>
          <p:nvPr/>
        </p:nvSpPr>
        <p:spPr>
          <a:xfrm>
            <a:off x="4767750" y="11783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dirty="0">
                <a:solidFill>
                  <a:srgbClr val="F06634"/>
                </a:solidFill>
                <a:latin typeface="+mj-lt"/>
                <a:ea typeface="Inter"/>
                <a:cs typeface="Inter"/>
                <a:sym typeface="Inter"/>
              </a:rPr>
              <a:t>Hasil EDA</a:t>
            </a:r>
            <a:endParaRPr sz="1500" b="1" i="0" u="none" strike="noStrike" cap="none" dirty="0">
              <a:solidFill>
                <a:srgbClr val="F06634"/>
              </a:solidFill>
              <a:latin typeface="+mj-lt"/>
              <a:ea typeface="Inter"/>
              <a:cs typeface="Inter"/>
              <a:sym typeface="Inter"/>
            </a:endParaRPr>
          </a:p>
        </p:txBody>
      </p:sp>
      <p:sp>
        <p:nvSpPr>
          <p:cNvPr id="393" name="Google Shape;393;p76">
            <a:extLst>
              <a:ext uri="{FF2B5EF4-FFF2-40B4-BE49-F238E27FC236}">
                <a16:creationId xmlns:a16="http://schemas.microsoft.com/office/drawing/2014/main" id="{14245766-FD38-816D-CF68-FF2537280835}"/>
              </a:ext>
            </a:extLst>
          </p:cNvPr>
          <p:cNvSpPr txBox="1"/>
          <p:nvPr/>
        </p:nvSpPr>
        <p:spPr>
          <a:xfrm>
            <a:off x="4767750" y="14905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+mj-lt"/>
                <a:ea typeface="Work Sans ExtraBold"/>
                <a:cs typeface="Work Sans ExtraBold"/>
                <a:sym typeface="Work Sans ExtraBold"/>
              </a:rPr>
              <a:t>EDA</a:t>
            </a:r>
            <a:endParaRPr sz="2300" b="1" i="0" u="none" strike="noStrike" cap="none" dirty="0">
              <a:solidFill>
                <a:srgbClr val="1D3D70"/>
              </a:solidFill>
              <a:latin typeface="+mj-lt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394" name="Google Shape;394;p76">
            <a:extLst>
              <a:ext uri="{FF2B5EF4-FFF2-40B4-BE49-F238E27FC236}">
                <a16:creationId xmlns:a16="http://schemas.microsoft.com/office/drawing/2014/main" id="{EC90D719-5D81-F8E6-0EED-FF94405155DF}"/>
              </a:ext>
            </a:extLst>
          </p:cNvPr>
          <p:cNvSpPr txBox="1"/>
          <p:nvPr/>
        </p:nvSpPr>
        <p:spPr>
          <a:xfrm>
            <a:off x="4767750" y="1985200"/>
            <a:ext cx="3704700" cy="19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EDA</a:t>
            </a:r>
            <a:endParaRPr sz="1000" dirty="0">
              <a:solidFill>
                <a:srgbClr val="434343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pic>
        <p:nvPicPr>
          <p:cNvPr id="395" name="Google Shape;395;p76" title="Points scored">
            <a:extLst>
              <a:ext uri="{FF2B5EF4-FFF2-40B4-BE49-F238E27FC236}">
                <a16:creationId xmlns:a16="http://schemas.microsoft.com/office/drawing/2014/main" id="{DECCBAB5-B4F1-09E7-444D-FB7A0DAF6A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1550" y="899271"/>
            <a:ext cx="3632525" cy="334495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34;p71">
            <a:extLst>
              <a:ext uri="{FF2B5EF4-FFF2-40B4-BE49-F238E27FC236}">
                <a16:creationId xmlns:a16="http://schemas.microsoft.com/office/drawing/2014/main" id="{30D92884-76A8-8C0A-3581-78ED83CA7417}"/>
              </a:ext>
            </a:extLst>
          </p:cNvPr>
          <p:cNvSpPr txBox="1"/>
          <p:nvPr/>
        </p:nvSpPr>
        <p:spPr>
          <a:xfrm>
            <a:off x="671550" y="415071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Result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3" name="Picture 2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7065F07B-EBE9-4D0E-7747-9766F4ADD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8544" y="682236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902494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04BFCB3B-30DF-D60D-5BDA-2E6A0B6F2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6">
            <a:extLst>
              <a:ext uri="{FF2B5EF4-FFF2-40B4-BE49-F238E27FC236}">
                <a16:creationId xmlns:a16="http://schemas.microsoft.com/office/drawing/2014/main" id="{60CA6A27-D8F4-7D8D-3E35-0EED41887E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92" name="Google Shape;392;p76">
            <a:extLst>
              <a:ext uri="{FF2B5EF4-FFF2-40B4-BE49-F238E27FC236}">
                <a16:creationId xmlns:a16="http://schemas.microsoft.com/office/drawing/2014/main" id="{499F3448-5F19-D64E-5427-5F0E32AFD6B0}"/>
              </a:ext>
            </a:extLst>
          </p:cNvPr>
          <p:cNvSpPr txBox="1"/>
          <p:nvPr/>
        </p:nvSpPr>
        <p:spPr>
          <a:xfrm>
            <a:off x="4767750" y="11783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dirty="0">
                <a:solidFill>
                  <a:srgbClr val="F06634"/>
                </a:solidFill>
                <a:latin typeface="+mj-lt"/>
                <a:ea typeface="Inter"/>
                <a:cs typeface="Inter"/>
                <a:sym typeface="Inter"/>
              </a:rPr>
              <a:t>Hasil EDA</a:t>
            </a:r>
            <a:endParaRPr sz="1500" b="1" i="0" u="none" strike="noStrike" cap="none" dirty="0">
              <a:solidFill>
                <a:srgbClr val="F06634"/>
              </a:solidFill>
              <a:latin typeface="+mj-lt"/>
              <a:ea typeface="Inter"/>
              <a:cs typeface="Inter"/>
              <a:sym typeface="Inter"/>
            </a:endParaRPr>
          </a:p>
        </p:txBody>
      </p:sp>
      <p:sp>
        <p:nvSpPr>
          <p:cNvPr id="393" name="Google Shape;393;p76">
            <a:extLst>
              <a:ext uri="{FF2B5EF4-FFF2-40B4-BE49-F238E27FC236}">
                <a16:creationId xmlns:a16="http://schemas.microsoft.com/office/drawing/2014/main" id="{F0ED3170-97A8-45A9-AF54-DD2704EB96FD}"/>
              </a:ext>
            </a:extLst>
          </p:cNvPr>
          <p:cNvSpPr txBox="1"/>
          <p:nvPr/>
        </p:nvSpPr>
        <p:spPr>
          <a:xfrm>
            <a:off x="4767750" y="14905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1" dirty="0">
                <a:solidFill>
                  <a:srgbClr val="1D3D70"/>
                </a:solidFill>
                <a:latin typeface="+mj-lt"/>
                <a:ea typeface="Work Sans ExtraBold"/>
                <a:cs typeface="Work Sans ExtraBold"/>
                <a:sym typeface="Work Sans ExtraBold"/>
              </a:rPr>
              <a:t>EDA WORDCLOUD</a:t>
            </a:r>
            <a:endParaRPr sz="2300" b="1" i="0" u="none" strike="noStrike" cap="none" dirty="0">
              <a:solidFill>
                <a:srgbClr val="1D3D70"/>
              </a:solidFill>
              <a:latin typeface="+mj-lt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394" name="Google Shape;394;p76">
            <a:extLst>
              <a:ext uri="{FF2B5EF4-FFF2-40B4-BE49-F238E27FC236}">
                <a16:creationId xmlns:a16="http://schemas.microsoft.com/office/drawing/2014/main" id="{B5060D5F-BBB9-FEE8-528D-80B1D7506EA2}"/>
              </a:ext>
            </a:extLst>
          </p:cNvPr>
          <p:cNvSpPr txBox="1"/>
          <p:nvPr/>
        </p:nvSpPr>
        <p:spPr>
          <a:xfrm>
            <a:off x="4767750" y="1985200"/>
            <a:ext cx="3704700" cy="19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rgbClr val="434343"/>
                </a:solidFill>
                <a:latin typeface="+mn-lt"/>
                <a:ea typeface="Inter"/>
                <a:cs typeface="Inter"/>
                <a:sym typeface="Inter"/>
              </a:rPr>
              <a:t>EDA</a:t>
            </a:r>
            <a:endParaRPr sz="1000" dirty="0">
              <a:solidFill>
                <a:srgbClr val="434343"/>
              </a:solidFill>
              <a:latin typeface="+mn-lt"/>
              <a:ea typeface="Inter"/>
              <a:cs typeface="Inter"/>
              <a:sym typeface="Inter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B924034-02C4-0D0E-C71C-D98083560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327" y="1720322"/>
            <a:ext cx="3846423" cy="2098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334;p71">
            <a:extLst>
              <a:ext uri="{FF2B5EF4-FFF2-40B4-BE49-F238E27FC236}">
                <a16:creationId xmlns:a16="http://schemas.microsoft.com/office/drawing/2014/main" id="{E3AE1525-C120-BD6F-13F9-71132C653DDE}"/>
              </a:ext>
            </a:extLst>
          </p:cNvPr>
          <p:cNvSpPr txBox="1"/>
          <p:nvPr/>
        </p:nvSpPr>
        <p:spPr>
          <a:xfrm>
            <a:off x="671550" y="415071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Result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3" name="Picture 2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1682D421-9ED3-AEF9-6785-0B39F12F4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2003" y="4051753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89645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AAE8D479-07A0-926D-8F16-48E34E6A0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>
            <a:extLst>
              <a:ext uri="{FF2B5EF4-FFF2-40B4-BE49-F238E27FC236}">
                <a16:creationId xmlns:a16="http://schemas.microsoft.com/office/drawing/2014/main" id="{0AA01454-513B-7DE8-2014-49D909C88D29}"/>
              </a:ext>
            </a:extLst>
          </p:cNvPr>
          <p:cNvSpPr txBox="1"/>
          <p:nvPr/>
        </p:nvSpPr>
        <p:spPr>
          <a:xfrm>
            <a:off x="501904" y="1302339"/>
            <a:ext cx="2670786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18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Model LSTM - Result</a:t>
            </a:r>
            <a:endParaRPr sz="180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aphicFrame>
        <p:nvGraphicFramePr>
          <p:cNvPr id="441" name="Google Shape;441;p80">
            <a:extLst>
              <a:ext uri="{FF2B5EF4-FFF2-40B4-BE49-F238E27FC236}">
                <a16:creationId xmlns:a16="http://schemas.microsoft.com/office/drawing/2014/main" id="{863C8679-6455-71FD-215A-31CB49613B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5675348"/>
              </p:ext>
            </p:extLst>
          </p:nvPr>
        </p:nvGraphicFramePr>
        <p:xfrm>
          <a:off x="3325108" y="1440175"/>
          <a:ext cx="5421700" cy="760110"/>
        </p:xfrm>
        <a:graphic>
          <a:graphicData uri="http://schemas.openxmlformats.org/drawingml/2006/table">
            <a:tbl>
              <a:tblPr>
                <a:noFill/>
                <a:tableStyleId>{BDEFE6FB-8A3F-46BC-BDB9-7513ABD45B60}</a:tableStyleId>
              </a:tblPr>
              <a:tblGrid>
                <a:gridCol w="1084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4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4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0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b="1" u="none" strike="noStrike" cap="none" dirty="0">
                          <a:solidFill>
                            <a:schemeClr val="bg1"/>
                          </a:solidFill>
                          <a:latin typeface="+mj-lt"/>
                          <a:ea typeface="Avenir"/>
                          <a:cs typeface="Avenir"/>
                          <a:sym typeface="Avenir"/>
                        </a:rPr>
                        <a:t>Metric</a:t>
                      </a:r>
                      <a:endParaRPr sz="800" b="1" u="none" strike="noStrike" cap="none" dirty="0">
                        <a:solidFill>
                          <a:schemeClr val="bg1"/>
                        </a:solidFill>
                        <a:latin typeface="+mj-lt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D3D7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Precision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Recall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ID" sz="900" b="1" u="none" strike="noStrike" cap="none" dirty="0" err="1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F1</a:t>
                      </a:r>
                      <a:r>
                        <a:rPr lang="en-ID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-Score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ID" sz="900" b="1" u="none" strike="noStrike" cap="none" dirty="0">
                          <a:solidFill>
                            <a:srgbClr val="FFFFFF"/>
                          </a:solidFill>
                          <a:latin typeface="+mj-lt"/>
                          <a:ea typeface="Work Sans"/>
                          <a:cs typeface="Work Sans"/>
                          <a:sym typeface="Work Sans"/>
                        </a:rPr>
                        <a:t>Accuracy</a:t>
                      </a:r>
                      <a:endParaRPr sz="900" b="1" u="none" strike="noStrike" cap="none" dirty="0">
                        <a:solidFill>
                          <a:srgbClr val="FFFFFF"/>
                        </a:solidFill>
                        <a:latin typeface="+mj-lt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066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 dirty="0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Test</a:t>
                      </a:r>
                      <a:endParaRPr sz="900" u="none" strike="noStrike" cap="none" dirty="0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D3D7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0.86</a:t>
                      </a:r>
                      <a:endParaRPr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0.86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0.86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 dirty="0">
                          <a:solidFill>
                            <a:srgbClr val="1D3D70"/>
                          </a:solidFill>
                          <a:latin typeface="+mn-lt"/>
                          <a:ea typeface="Inter"/>
                          <a:cs typeface="Inter"/>
                          <a:sym typeface="Inter"/>
                        </a:rPr>
                        <a:t>0.86</a:t>
                      </a:r>
                      <a:endParaRPr lang="en" sz="800" b="1" u="none" strike="noStrike" cap="none" dirty="0">
                        <a:solidFill>
                          <a:srgbClr val="1D3D70"/>
                        </a:solidFill>
                        <a:latin typeface="+mn-lt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42" name="Google Shape;442;p80">
            <a:extLst>
              <a:ext uri="{FF2B5EF4-FFF2-40B4-BE49-F238E27FC236}">
                <a16:creationId xmlns:a16="http://schemas.microsoft.com/office/drawing/2014/main" id="{0602E7A4-CA8D-3AFF-181E-E2780599033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3010E8-9EB7-520A-9DBD-62888B29BCEF}"/>
              </a:ext>
            </a:extLst>
          </p:cNvPr>
          <p:cNvSpPr txBox="1"/>
          <p:nvPr/>
        </p:nvSpPr>
        <p:spPr>
          <a:xfrm>
            <a:off x="501904" y="1091979"/>
            <a:ext cx="11398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ID" sz="1400" b="0" i="1" u="none" strike="noStrike" dirty="0" err="1">
                <a:solidFill>
                  <a:srgbClr val="E0764F"/>
                </a:solidFill>
                <a:effectLst/>
                <a:latin typeface="+mj-lt"/>
              </a:rPr>
              <a:t>ShoeVibe</a:t>
            </a:r>
            <a:r>
              <a:rPr lang="en-ID" sz="1400" b="0" i="1" u="none" strike="noStrike" dirty="0">
                <a:solidFill>
                  <a:srgbClr val="E0764F"/>
                </a:solidFill>
                <a:effectLst/>
                <a:latin typeface="+mj-lt"/>
              </a:rPr>
              <a:t>  </a:t>
            </a:r>
            <a:endParaRPr lang="en-ID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3565A1-900B-977E-A30F-CF8AF9997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108" y="2393136"/>
            <a:ext cx="5494392" cy="20195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B4559A-FA89-73A9-7D5F-82C3735C3FDA}"/>
              </a:ext>
            </a:extLst>
          </p:cNvPr>
          <p:cNvSpPr txBox="1"/>
          <p:nvPr/>
        </p:nvSpPr>
        <p:spPr>
          <a:xfrm>
            <a:off x="501904" y="1716988"/>
            <a:ext cx="2670786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100" dirty="0">
                <a:latin typeface="+mn-lt"/>
              </a:rPr>
              <a:t>Model LSTM </a:t>
            </a:r>
            <a:r>
              <a:rPr lang="en-ID" sz="1100" dirty="0" err="1">
                <a:latin typeface="+mn-lt"/>
              </a:rPr>
              <a:t>menunjukkan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performa</a:t>
            </a:r>
            <a:r>
              <a:rPr lang="en-ID" sz="1100" dirty="0">
                <a:latin typeface="+mn-lt"/>
              </a:rPr>
              <a:t> yang </a:t>
            </a:r>
            <a:r>
              <a:rPr lang="en-ID" sz="1100" dirty="0" err="1">
                <a:latin typeface="+mn-lt"/>
              </a:rPr>
              <a:t>baik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dengan</a:t>
            </a:r>
            <a:r>
              <a:rPr lang="en-ID" sz="1100" dirty="0">
                <a:latin typeface="+mn-lt"/>
              </a:rPr>
              <a:t> precision, recall, </a:t>
            </a:r>
            <a:r>
              <a:rPr lang="en-ID" sz="1100" dirty="0" err="1">
                <a:latin typeface="+mn-lt"/>
              </a:rPr>
              <a:t>F1</a:t>
            </a:r>
            <a:r>
              <a:rPr lang="en-ID" sz="1100" dirty="0">
                <a:latin typeface="+mn-lt"/>
              </a:rPr>
              <a:t>-score, dan accuracy </a:t>
            </a:r>
            <a:r>
              <a:rPr lang="en-ID" sz="1100" dirty="0" err="1">
                <a:latin typeface="+mn-lt"/>
              </a:rPr>
              <a:t>sebesar</a:t>
            </a:r>
            <a:r>
              <a:rPr lang="en-ID" sz="1100" dirty="0">
                <a:latin typeface="+mn-lt"/>
              </a:rPr>
              <a:t> 86% pada data test. </a:t>
            </a:r>
          </a:p>
          <a:p>
            <a:pPr algn="just"/>
            <a:endParaRPr lang="en-ID" sz="1100" dirty="0">
              <a:latin typeface="+mn-lt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100" dirty="0" err="1">
                <a:latin typeface="+mn-lt"/>
              </a:rPr>
              <a:t>Grafik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akurasi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stabil</a:t>
            </a:r>
            <a:r>
              <a:rPr lang="en-ID" sz="1100" dirty="0">
                <a:latin typeface="+mn-lt"/>
              </a:rPr>
              <a:t> di 95% pada data </a:t>
            </a:r>
            <a:r>
              <a:rPr lang="en-ID" sz="1100" dirty="0" smtClean="0">
                <a:latin typeface="+mn-lt"/>
              </a:rPr>
              <a:t>train</a:t>
            </a:r>
            <a:endParaRPr lang="id-ID" sz="1100" dirty="0" smtClean="0">
              <a:latin typeface="+mn-lt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100" dirty="0" smtClean="0">
                <a:latin typeface="+mn-lt"/>
              </a:rPr>
              <a:t>,</a:t>
            </a:r>
            <a:r>
              <a:rPr lang="en-ID" sz="1100" dirty="0" err="1" smtClean="0">
                <a:latin typeface="+mn-lt"/>
              </a:rPr>
              <a:t>val_accuracy</a:t>
            </a:r>
            <a:r>
              <a:rPr lang="en-ID" sz="1100" dirty="0" smtClean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tetap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rendah</a:t>
            </a:r>
            <a:r>
              <a:rPr lang="en-ID" sz="1100" dirty="0">
                <a:latin typeface="+mn-lt"/>
              </a:rPr>
              <a:t> di </a:t>
            </a:r>
            <a:r>
              <a:rPr lang="en-ID" sz="1100" dirty="0" err="1">
                <a:latin typeface="+mn-lt"/>
              </a:rPr>
              <a:t>kisaran</a:t>
            </a:r>
            <a:r>
              <a:rPr lang="en-ID" sz="1100" dirty="0">
                <a:latin typeface="+mn-lt"/>
              </a:rPr>
              <a:t> 75%-80</a:t>
            </a:r>
            <a:r>
              <a:rPr lang="en-ID" sz="1100" dirty="0" smtClean="0">
                <a:latin typeface="+mn-lt"/>
              </a:rPr>
              <a:t>%,</a:t>
            </a:r>
            <a:r>
              <a:rPr lang="id-ID" sz="1100" dirty="0" smtClean="0">
                <a:latin typeface="+mn-lt"/>
              </a:rPr>
              <a:t> </a:t>
            </a:r>
            <a:r>
              <a:rPr lang="en-ID" sz="1100" dirty="0" err="1" smtClean="0">
                <a:latin typeface="+mn-lt"/>
              </a:rPr>
              <a:t>menunjukkan</a:t>
            </a:r>
            <a:r>
              <a:rPr lang="en-ID" sz="1100" dirty="0" smtClean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potensi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smtClean="0">
                <a:latin typeface="+mn-lt"/>
              </a:rPr>
              <a:t>overfitting</a:t>
            </a:r>
            <a:r>
              <a:rPr lang="id-ID" sz="1100" dirty="0" smtClean="0">
                <a:latin typeface="+mn-lt"/>
              </a:rPr>
              <a:t>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100" dirty="0" err="1" smtClean="0">
                <a:latin typeface="+mn-lt"/>
              </a:rPr>
              <a:t>val_loss</a:t>
            </a:r>
            <a:r>
              <a:rPr lang="en-ID" sz="1100" dirty="0" smtClean="0">
                <a:latin typeface="+mn-lt"/>
              </a:rPr>
              <a:t> </a:t>
            </a:r>
            <a:r>
              <a:rPr lang="en-ID" sz="1100" dirty="0">
                <a:latin typeface="+mn-lt"/>
              </a:rPr>
              <a:t>yang </a:t>
            </a:r>
            <a:r>
              <a:rPr lang="en-ID" sz="1100" dirty="0" err="1">
                <a:latin typeface="+mn-lt"/>
              </a:rPr>
              <a:t>cenderung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meningkat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meskipun</a:t>
            </a:r>
            <a:r>
              <a:rPr lang="en-ID" sz="1100" dirty="0">
                <a:latin typeface="+mn-lt"/>
              </a:rPr>
              <a:t> loss pada data train </a:t>
            </a:r>
            <a:r>
              <a:rPr lang="en-ID" sz="1100" dirty="0" err="1">
                <a:latin typeface="+mn-lt"/>
              </a:rPr>
              <a:t>terus</a:t>
            </a:r>
            <a:r>
              <a:rPr lang="en-ID" sz="1100" dirty="0">
                <a:latin typeface="+mn-lt"/>
              </a:rPr>
              <a:t> </a:t>
            </a:r>
            <a:r>
              <a:rPr lang="en-ID" sz="1100" dirty="0" err="1">
                <a:latin typeface="+mn-lt"/>
              </a:rPr>
              <a:t>menurun</a:t>
            </a:r>
            <a:r>
              <a:rPr lang="en-ID" sz="1100" dirty="0">
                <a:latin typeface="+mn-lt"/>
              </a:rPr>
              <a:t>.</a:t>
            </a:r>
          </a:p>
        </p:txBody>
      </p:sp>
      <p:pic>
        <p:nvPicPr>
          <p:cNvPr id="12" name="Picture 11" descr="A pair of shoes on a yellow background&#10;&#10;Description automatically generated">
            <a:extLst>
              <a:ext uri="{FF2B5EF4-FFF2-40B4-BE49-F238E27FC236}">
                <a16:creationId xmlns:a16="http://schemas.microsoft.com/office/drawing/2014/main" id="{E476E7A9-047C-2630-6221-57B04EEDF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569" y="4157878"/>
            <a:ext cx="808264" cy="808264"/>
          </a:xfrm>
          <a:prstGeom prst="ellipse">
            <a:avLst/>
          </a:prstGeom>
          <a:ln w="28575" cap="rnd">
            <a:solidFill>
              <a:srgbClr val="F0663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68340904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707</Words>
  <Application>Microsoft Office PowerPoint</Application>
  <PresentationFormat>On-screen Show (16:9)</PresentationFormat>
  <Paragraphs>187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Avenir</vt:lpstr>
      <vt:lpstr>Work Sans Medium</vt:lpstr>
      <vt:lpstr>Work Sans ExtraBold</vt:lpstr>
      <vt:lpstr>Inter Medium</vt:lpstr>
      <vt:lpstr>Work Sans SemiBold</vt:lpstr>
      <vt:lpstr>Inter</vt:lpstr>
      <vt:lpstr>Work Sans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Alridho</dc:creator>
  <cp:lastModifiedBy>Kezia</cp:lastModifiedBy>
  <cp:revision>39</cp:revision>
  <dcterms:modified xsi:type="dcterms:W3CDTF">2024-12-18T12:48:24Z</dcterms:modified>
</cp:coreProperties>
</file>